
<file path=[Content_Types].xml><?xml version="1.0" encoding="utf-8"?>
<Types xmlns="http://schemas.openxmlformats.org/package/2006/content-types">
  <Default Extension="gif" ContentType="image/gif"/>
  <Default Extension="gif&amp;ehk=ZUUCUbhuR8hI9U1xSdj1cg&amp;r=0&amp;pid=OfficeInsert" ContentType="image/gif"/>
  <Default Extension="jpeg" ContentType="image/jpeg"/>
  <Default Extension="jpg&amp;ehk=cAKCgn9ocHzWBw1d6LxS7A&amp;r=0&amp;pid=OfficeInsert" ContentType="image/jpeg"/>
  <Default Extension="jpg&amp;ehk=WchaMACp2i4n42UGqsrsFQ&amp;r=0&amp;pid=OfficeInsert" ContentType="image/jpeg"/>
  <Default Extension="png&amp;ehk=" ContentType="image/png"/>
  <Default Extension="png&amp;ehk=TEuPxPq166msF4veiJlvEQ&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36"/>
  </p:notesMasterIdLst>
  <p:sldIdLst>
    <p:sldId id="2598" r:id="rId5"/>
    <p:sldId id="2630" r:id="rId6"/>
    <p:sldId id="2599" r:id="rId7"/>
    <p:sldId id="2601" r:id="rId8"/>
    <p:sldId id="2603" r:id="rId9"/>
    <p:sldId id="2604" r:id="rId10"/>
    <p:sldId id="2605" r:id="rId11"/>
    <p:sldId id="2606" r:id="rId12"/>
    <p:sldId id="2607" r:id="rId13"/>
    <p:sldId id="2608" r:id="rId14"/>
    <p:sldId id="2609" r:id="rId15"/>
    <p:sldId id="2610" r:id="rId16"/>
    <p:sldId id="2611" r:id="rId17"/>
    <p:sldId id="2612" r:id="rId18"/>
    <p:sldId id="2613" r:id="rId19"/>
    <p:sldId id="2614" r:id="rId20"/>
    <p:sldId id="2615" r:id="rId21"/>
    <p:sldId id="2616" r:id="rId22"/>
    <p:sldId id="2617" r:id="rId23"/>
    <p:sldId id="2618" r:id="rId24"/>
    <p:sldId id="2619" r:id="rId25"/>
    <p:sldId id="2620" r:id="rId26"/>
    <p:sldId id="2621" r:id="rId27"/>
    <p:sldId id="2622" r:id="rId28"/>
    <p:sldId id="2623" r:id="rId29"/>
    <p:sldId id="2624" r:id="rId30"/>
    <p:sldId id="2625" r:id="rId31"/>
    <p:sldId id="2626" r:id="rId32"/>
    <p:sldId id="2627" r:id="rId33"/>
    <p:sldId id="2628" r:id="rId34"/>
    <p:sldId id="26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48A23F"/>
    <a:srgbClr val="046A38"/>
    <a:srgbClr val="005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77983-0731-4088-BC4F-9BCBD53524AB}" v="23" dt="2026-05-28T15:00:11.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638FE-6F2A-4CCA-8FE2-11EAA414A51B}"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18A5A-79C7-4625-851C-DC8E8E0F1478}" type="slidenum">
              <a:rPr lang="en-US" smtClean="0"/>
              <a:t>‹#›</a:t>
            </a:fld>
            <a:endParaRPr lang="en-US"/>
          </a:p>
        </p:txBody>
      </p:sp>
    </p:spTree>
    <p:extLst>
      <p:ext uri="{BB962C8B-B14F-4D97-AF65-F5344CB8AC3E}">
        <p14:creationId xmlns:p14="http://schemas.microsoft.com/office/powerpoint/2010/main" val="252376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FDD1-705C-4DD0-B5E4-6E8509E68A86}"/>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ED9CA43B-EF5D-4A6B-989C-71C8A3FFE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B6BD2-D31D-4D4B-A84A-8740E727F8B5}"/>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5" name="Footer Placeholder 4">
            <a:extLst>
              <a:ext uri="{FF2B5EF4-FFF2-40B4-BE49-F238E27FC236}">
                <a16:creationId xmlns:a16="http://schemas.microsoft.com/office/drawing/2014/main" id="{852162A1-1DBF-4810-A63B-B57D11285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1C1AC-A250-406B-9D79-87CAB3D57BC3}"/>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13362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6/29/2026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7696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446534" y="3085766"/>
            <a:ext cx="11298932" cy="3338149"/>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6/29/2026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4313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8A23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6/29/2026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578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0D59-AB14-414A-8B77-B2E0E7B93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C82686-99F7-4109-886D-05AE56D98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1F3DBA-CD00-4A55-8B33-F033DD973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C2C51-71A8-41C9-BA69-C19C42D9CAD8}"/>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6" name="Footer Placeholder 5">
            <a:extLst>
              <a:ext uri="{FF2B5EF4-FFF2-40B4-BE49-F238E27FC236}">
                <a16:creationId xmlns:a16="http://schemas.microsoft.com/office/drawing/2014/main" id="{C71B1D4A-F1C7-490A-BD78-E01A32BEB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1BCF1-AB53-41C8-9121-8028C2F08AD7}"/>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234034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Title 4">
            <a:extLst>
              <a:ext uri="{FF2B5EF4-FFF2-40B4-BE49-F238E27FC236}">
                <a16:creationId xmlns:a16="http://schemas.microsoft.com/office/drawing/2014/main" id="{7FBD120B-8377-4641-9618-9DD682652CAA}"/>
              </a:ext>
            </a:extLst>
          </p:cNvPr>
          <p:cNvSpPr>
            <a:spLocks noGrp="1"/>
          </p:cNvSpPr>
          <p:nvPr>
            <p:ph type="title" hasCustomPrompt="1"/>
          </p:nvPr>
        </p:nvSpPr>
        <p:spPr>
          <a:xfrm>
            <a:off x="0" y="4533536"/>
            <a:ext cx="12192000" cy="1494402"/>
          </a:xfrm>
          <a:solidFill>
            <a:schemeClr val="bg1"/>
          </a:solidFill>
        </p:spPr>
        <p:txBody>
          <a:bodyPr lIns="792000">
            <a:normAutofit/>
          </a:bodyPr>
          <a:lstStyle>
            <a:lvl1pPr>
              <a:defRPr sz="3600">
                <a:latin typeface="Trebuchet MS" panose="020B0603020202020204" pitchFamily="34" charset="0"/>
              </a:defRPr>
            </a:lvl1pPr>
          </a:lstStyle>
          <a:p>
            <a:r>
              <a:rPr lang="en-US"/>
              <a:t>Cover Slide</a:t>
            </a:r>
          </a:p>
        </p:txBody>
      </p:sp>
    </p:spTree>
    <p:extLst>
      <p:ext uri="{BB962C8B-B14F-4D97-AF65-F5344CB8AC3E}">
        <p14:creationId xmlns:p14="http://schemas.microsoft.com/office/powerpoint/2010/main" val="25202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Trebuchet MS" panose="020B0603020202020204" pitchFamily="34" charset="0"/>
              </a:defRPr>
            </a:lvl1pPr>
          </a:lstStyle>
          <a:p>
            <a:r>
              <a:rPr lang="en-US" noProof="0"/>
              <a:t>Click to Add </a:t>
            </a:r>
            <a:br>
              <a:rPr lang="en-US" noProof="0"/>
            </a:br>
            <a:r>
              <a:rPr lang="en-US" noProof="0"/>
              <a:t>Slide Title Here</a:t>
            </a:r>
          </a:p>
        </p:txBody>
      </p:sp>
      <p:pic>
        <p:nvPicPr>
          <p:cNvPr id="2" name="Picture 1" descr="A close up of a logo&#10;&#10;Description automatically generated">
            <a:extLst>
              <a:ext uri="{FF2B5EF4-FFF2-40B4-BE49-F238E27FC236}">
                <a16:creationId xmlns:a16="http://schemas.microsoft.com/office/drawing/2014/main" id="{1F72EC71-B9AF-1978-EA61-B778764E62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520" y="6174080"/>
            <a:ext cx="1807790" cy="494130"/>
          </a:xfrm>
          <a:prstGeom prst="rect">
            <a:avLst/>
          </a:prstGeom>
        </p:spPr>
      </p:pic>
    </p:spTree>
    <p:extLst>
      <p:ext uri="{BB962C8B-B14F-4D97-AF65-F5344CB8AC3E}">
        <p14:creationId xmlns:p14="http://schemas.microsoft.com/office/powerpoint/2010/main" val="254523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981C-D436-4C10-8062-D4375FB9F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2D976-73C2-4625-BEB2-2B3A6E16B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E3D1-A5B8-4F83-B917-EF43990D2441}"/>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5" name="Footer Placeholder 4">
            <a:extLst>
              <a:ext uri="{FF2B5EF4-FFF2-40B4-BE49-F238E27FC236}">
                <a16:creationId xmlns:a16="http://schemas.microsoft.com/office/drawing/2014/main" id="{1B84CA49-4A08-4068-AC45-1AC9C7EDD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CBE85-1F44-4025-9375-F923FE223335}"/>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31594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835C-0045-4B94-B03E-A25F39A2E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5FCD8-C995-4F65-AA55-D54A038FE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15976-1B04-4C47-9828-A27DC29CA964}"/>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5" name="Footer Placeholder 4">
            <a:extLst>
              <a:ext uri="{FF2B5EF4-FFF2-40B4-BE49-F238E27FC236}">
                <a16:creationId xmlns:a16="http://schemas.microsoft.com/office/drawing/2014/main" id="{D7E57EDD-A6AE-457D-BE7C-67D3237A0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7E3EF-4D14-41B6-AB1D-B1F14DAC025F}"/>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04707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9FE5-A1BB-4D5F-A8D4-FD913AFAB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48577-D2C2-434C-803F-EE6F26DBE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BCBA6-5371-42B6-ACAB-E31437159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74BDD3-EF3E-4162-8EF7-2C5028D6FC1D}"/>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6" name="Footer Placeholder 5">
            <a:extLst>
              <a:ext uri="{FF2B5EF4-FFF2-40B4-BE49-F238E27FC236}">
                <a16:creationId xmlns:a16="http://schemas.microsoft.com/office/drawing/2014/main" id="{B1CE68B0-45A3-4671-A070-EC435F7D3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8DC05-C073-4D8B-825F-ABA74F2D789D}"/>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12633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FD6B-1828-4204-8F61-157FF333A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F1C4A-F215-4D55-8801-2EC771EDD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5FB12-C371-4240-BFED-565DD3A356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6E188-C59B-4F5B-B244-CF87AB9BB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B2D81F-2925-4437-AEB0-0BFA3DFCE6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F631E-655E-4A07-9F36-BCA298C52E12}"/>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8" name="Footer Placeholder 7">
            <a:extLst>
              <a:ext uri="{FF2B5EF4-FFF2-40B4-BE49-F238E27FC236}">
                <a16:creationId xmlns:a16="http://schemas.microsoft.com/office/drawing/2014/main" id="{64C5391D-7378-4C15-870C-ABCE4BC0B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53655-78F8-4E2A-856E-30A63846D4CA}"/>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16950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1DB0-F8AC-4EFF-BB7B-30054F53E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50FF6-8B49-414C-9AB3-E6318C571C70}"/>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4" name="Footer Placeholder 3">
            <a:extLst>
              <a:ext uri="{FF2B5EF4-FFF2-40B4-BE49-F238E27FC236}">
                <a16:creationId xmlns:a16="http://schemas.microsoft.com/office/drawing/2014/main" id="{85B1E6AD-B9AB-4C4A-B89F-2D2CE21AC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C3B0A3-5DE1-46CC-B5B6-D29CAFC116CF}"/>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1472981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F5DD1-42C6-4CD4-B935-9D586ED866CB}"/>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3" name="Footer Placeholder 2">
            <a:extLst>
              <a:ext uri="{FF2B5EF4-FFF2-40B4-BE49-F238E27FC236}">
                <a16:creationId xmlns:a16="http://schemas.microsoft.com/office/drawing/2014/main" id="{F2BB51C8-8B80-44D5-AF6C-E88A4D271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F626C-6A11-498C-9B3E-8E81A151A29A}"/>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342928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43BF-1769-41D5-917D-AF242B238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72ACEE-D5E7-45EE-BFDF-E338FB876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10DC5-9313-4546-9913-EC2F1B711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DA5A-1ABE-4BDD-AC44-914B15D856E4}"/>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6" name="Footer Placeholder 5">
            <a:extLst>
              <a:ext uri="{FF2B5EF4-FFF2-40B4-BE49-F238E27FC236}">
                <a16:creationId xmlns:a16="http://schemas.microsoft.com/office/drawing/2014/main" id="{E60549F2-BA29-4F4E-B3FA-99728F7A4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38B95-ED9C-4996-83BF-70D25CA10D12}"/>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406857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377E-427C-4E51-A8ED-CEC700BF00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BF0D9-3EFC-4F03-8E74-960708F52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96E63-4A6D-49CD-90CB-8AAE7E1B9DC0}"/>
              </a:ext>
            </a:extLst>
          </p:cNvPr>
          <p:cNvSpPr>
            <a:spLocks noGrp="1"/>
          </p:cNvSpPr>
          <p:nvPr>
            <p:ph type="dt" sz="half" idx="10"/>
          </p:nvPr>
        </p:nvSpPr>
        <p:spPr/>
        <p:txBody>
          <a:bodyPr/>
          <a:lstStyle/>
          <a:p>
            <a:fld id="{13B783D7-535B-4949-9298-DEA936F820D7}" type="datetimeFigureOut">
              <a:rPr lang="en-US" smtClean="0"/>
              <a:t>6/29/2026</a:t>
            </a:fld>
            <a:endParaRPr lang="en-US"/>
          </a:p>
        </p:txBody>
      </p:sp>
      <p:sp>
        <p:nvSpPr>
          <p:cNvPr id="5" name="Footer Placeholder 4">
            <a:extLst>
              <a:ext uri="{FF2B5EF4-FFF2-40B4-BE49-F238E27FC236}">
                <a16:creationId xmlns:a16="http://schemas.microsoft.com/office/drawing/2014/main" id="{7BF70CAA-6AEC-400C-BCD0-0CE2F910F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9592A-0155-4D44-9B42-6F10CBA856E4}"/>
              </a:ext>
            </a:extLst>
          </p:cNvPr>
          <p:cNvSpPr>
            <a:spLocks noGrp="1"/>
          </p:cNvSpPr>
          <p:nvPr>
            <p:ph type="sldNum" sz="quarter" idx="12"/>
          </p:nvPr>
        </p:nvSpPr>
        <p:spPr/>
        <p:txBody>
          <a:bodyPr/>
          <a:lstStyle/>
          <a:p>
            <a:fld id="{B63993ED-B363-4AF8-B532-87488F888877}" type="slidenum">
              <a:rPr lang="en-US" smtClean="0"/>
              <a:t>‹#›</a:t>
            </a:fld>
            <a:endParaRPr lang="en-US"/>
          </a:p>
        </p:txBody>
      </p:sp>
    </p:spTree>
    <p:extLst>
      <p:ext uri="{BB962C8B-B14F-4D97-AF65-F5344CB8AC3E}">
        <p14:creationId xmlns:p14="http://schemas.microsoft.com/office/powerpoint/2010/main" val="98094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58F47-DE5C-48D9-B30F-4F8939AF5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82D50B-C927-467E-9B3E-7364C1C22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42BBB-FCFF-4501-A111-2F0013419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783D7-535B-4949-9298-DEA936F820D7}" type="datetimeFigureOut">
              <a:rPr lang="en-US" smtClean="0"/>
              <a:t>6/29/2026</a:t>
            </a:fld>
            <a:endParaRPr lang="en-US"/>
          </a:p>
        </p:txBody>
      </p:sp>
      <p:sp>
        <p:nvSpPr>
          <p:cNvPr id="5" name="Footer Placeholder 4">
            <a:extLst>
              <a:ext uri="{FF2B5EF4-FFF2-40B4-BE49-F238E27FC236}">
                <a16:creationId xmlns:a16="http://schemas.microsoft.com/office/drawing/2014/main" id="{1F98DF4D-B528-4BEE-A625-A2FA4807F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C0749-1F33-4A93-9340-89A8B5D28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993ED-B363-4AF8-B532-87488F888877}" type="slidenum">
              <a:rPr lang="en-US" smtClean="0"/>
              <a:t>‹#›</a:t>
            </a:fld>
            <a:endParaRPr lang="en-US"/>
          </a:p>
        </p:txBody>
      </p:sp>
      <p:sp>
        <p:nvSpPr>
          <p:cNvPr id="7" name="Rectangle 6">
            <a:extLst>
              <a:ext uri="{FF2B5EF4-FFF2-40B4-BE49-F238E27FC236}">
                <a16:creationId xmlns:a16="http://schemas.microsoft.com/office/drawing/2014/main" id="{FDA771AF-E83A-4CA7-9B7E-6A42411015AE}"/>
              </a:ext>
            </a:extLst>
          </p:cNvPr>
          <p:cNvSpPr/>
          <p:nvPr userDrawn="1"/>
        </p:nvSpPr>
        <p:spPr>
          <a:xfrm>
            <a:off x="717233" y="212421"/>
            <a:ext cx="3703320" cy="94997"/>
          </a:xfrm>
          <a:prstGeom prst="rect">
            <a:avLst/>
          </a:prstGeom>
          <a:solidFill>
            <a:srgbClr val="465359"/>
          </a:solidFill>
          <a:ln w="12700" cap="rnd" cmpd="sng" algn="ctr">
            <a:noFill/>
            <a:prstDash val="solid"/>
          </a:ln>
          <a:effectLst/>
        </p:spPr>
        <p:txBody>
          <a:bodyPr/>
          <a:lstStyle/>
          <a:p>
            <a:endParaRPr lang="en-US"/>
          </a:p>
        </p:txBody>
      </p:sp>
      <p:sp>
        <p:nvSpPr>
          <p:cNvPr id="8" name="Rectangle 7">
            <a:extLst>
              <a:ext uri="{FF2B5EF4-FFF2-40B4-BE49-F238E27FC236}">
                <a16:creationId xmlns:a16="http://schemas.microsoft.com/office/drawing/2014/main" id="{F9589953-F163-4C1A-A15D-3EE0D173CB5D}"/>
              </a:ext>
            </a:extLst>
          </p:cNvPr>
          <p:cNvSpPr/>
          <p:nvPr userDrawn="1"/>
        </p:nvSpPr>
        <p:spPr>
          <a:xfrm>
            <a:off x="4450080" y="215978"/>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B4FADCC3-C955-4F66-87E7-336C8E73BD92}"/>
              </a:ext>
            </a:extLst>
          </p:cNvPr>
          <p:cNvSpPr/>
          <p:nvPr userDrawn="1"/>
        </p:nvSpPr>
        <p:spPr>
          <a:xfrm>
            <a:off x="8212455" y="215978"/>
            <a:ext cx="3291840" cy="81678"/>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7832301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578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5787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5787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amp;ehk=cAKCgn9ocHzWBw1d6LxS7A&amp;r=0&amp;pid=OfficeInsert"/><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amp;ehk=TEuPxPq166msF4veiJlvEQ&amp;r=0&amp;pid=OfficeInsert"/><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amp;ehk="/><Relationship Id="rId2" Type="http://schemas.openxmlformats.org/officeDocument/2006/relationships/hyperlink" Target="http://www.ep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amp;ehk=WchaMACp2i4n42UGqsrsFQ&amp;r=0&amp;pid=OfficeInsert"/><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hyperlink" Target="https://www.osha.gov/laws-regs/oshact/section5-duti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amp;ehk=ZUUCUbhuR8hI9U1xSdj1cg&amp;r=0&amp;pid=OfficeInsert"/><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8E3DA8-5899-4292-349E-C375ACA725EB}"/>
              </a:ext>
            </a:extLst>
          </p:cNvPr>
          <p:cNvSpPr>
            <a:spLocks noGrp="1"/>
          </p:cNvSpPr>
          <p:nvPr>
            <p:ph type="title"/>
          </p:nvPr>
        </p:nvSpPr>
        <p:spPr/>
        <p:txBody>
          <a:bodyPr>
            <a:normAutofit/>
          </a:bodyPr>
          <a:lstStyle/>
          <a:p>
            <a:r>
              <a:rPr lang="en-US" sz="2200" dirty="0">
                <a:solidFill>
                  <a:schemeClr val="bg2">
                    <a:lumMod val="50000"/>
                  </a:schemeClr>
                </a:solidFill>
              </a:rPr>
              <a:t>Prepared by: Dr. Sam Steel, NALP Safety Advisor</a:t>
            </a:r>
            <a:br>
              <a:rPr lang="en-US" sz="2200" dirty="0">
                <a:solidFill>
                  <a:schemeClr val="bg2">
                    <a:lumMod val="50000"/>
                  </a:schemeClr>
                </a:solidFill>
              </a:rPr>
            </a:br>
            <a:r>
              <a:rPr lang="en-US" sz="2200" dirty="0">
                <a:solidFill>
                  <a:schemeClr val="bg2">
                    <a:lumMod val="50000"/>
                  </a:schemeClr>
                </a:solidFill>
              </a:rPr>
              <a:t>Updated June 2026</a:t>
            </a:r>
            <a:br>
              <a:rPr lang="en-US" sz="2200" dirty="0">
                <a:solidFill>
                  <a:schemeClr val="bg2">
                    <a:lumMod val="50000"/>
                  </a:schemeClr>
                </a:solidFill>
              </a:rPr>
            </a:br>
            <a:br>
              <a:rPr lang="en-US" sz="2200" dirty="0">
                <a:solidFill>
                  <a:schemeClr val="bg2">
                    <a:lumMod val="50000"/>
                  </a:schemeClr>
                </a:solidFill>
              </a:rPr>
            </a:br>
            <a:endParaRPr lang="en-US" sz="2200" dirty="0">
              <a:solidFill>
                <a:schemeClr val="bg2">
                  <a:lumMod val="50000"/>
                </a:schemeClr>
              </a:solidFill>
            </a:endParaRPr>
          </a:p>
        </p:txBody>
      </p:sp>
      <p:pic>
        <p:nvPicPr>
          <p:cNvPr id="13" name="Picture 12" descr="A close up of a logo&#10;&#10;Description automatically generated">
            <a:extLst>
              <a:ext uri="{FF2B5EF4-FFF2-40B4-BE49-F238E27FC236}">
                <a16:creationId xmlns:a16="http://schemas.microsoft.com/office/drawing/2014/main" id="{C1F2DABB-6E43-7462-F45A-F58D04FD2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6888" y="4814307"/>
            <a:ext cx="3453141" cy="938107"/>
          </a:xfrm>
          <a:prstGeom prst="rect">
            <a:avLst/>
          </a:prstGeom>
        </p:spPr>
      </p:pic>
      <p:pic>
        <p:nvPicPr>
          <p:cNvPr id="3" name="Picture 2" descr="Sun in orange sky with lens flare">
            <a:extLst>
              <a:ext uri="{FF2B5EF4-FFF2-40B4-BE49-F238E27FC236}">
                <a16:creationId xmlns:a16="http://schemas.microsoft.com/office/drawing/2014/main" id="{239297E3-AA10-7A80-0D16-DE830C98A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182" y="417532"/>
            <a:ext cx="3840480" cy="3840480"/>
          </a:xfrm>
          <a:prstGeom prst="rect">
            <a:avLst/>
          </a:prstGeom>
        </p:spPr>
      </p:pic>
      <p:sp>
        <p:nvSpPr>
          <p:cNvPr id="4" name="TextBox 3">
            <a:extLst>
              <a:ext uri="{FF2B5EF4-FFF2-40B4-BE49-F238E27FC236}">
                <a16:creationId xmlns:a16="http://schemas.microsoft.com/office/drawing/2014/main" id="{3D2B1B00-566C-D987-0057-4CF179E22BD3}"/>
              </a:ext>
            </a:extLst>
          </p:cNvPr>
          <p:cNvSpPr txBox="1"/>
          <p:nvPr/>
        </p:nvSpPr>
        <p:spPr>
          <a:xfrm>
            <a:off x="729673" y="923636"/>
            <a:ext cx="6317672" cy="1754326"/>
          </a:xfrm>
          <a:prstGeom prst="rect">
            <a:avLst/>
          </a:prstGeom>
          <a:noFill/>
        </p:spPr>
        <p:txBody>
          <a:bodyPr wrap="square" rtlCol="0">
            <a:spAutoFit/>
          </a:bodyPr>
          <a:lstStyle/>
          <a:p>
            <a:r>
              <a:rPr lang="en-US" sz="5400" dirty="0"/>
              <a:t>Heat Stress Among Landscape Workers</a:t>
            </a:r>
          </a:p>
        </p:txBody>
      </p:sp>
      <p:sp>
        <p:nvSpPr>
          <p:cNvPr id="2" name="TextBox 1">
            <a:extLst>
              <a:ext uri="{FF2B5EF4-FFF2-40B4-BE49-F238E27FC236}">
                <a16:creationId xmlns:a16="http://schemas.microsoft.com/office/drawing/2014/main" id="{A60B46AA-D0AB-3162-E670-D69F4F0E13FA}"/>
              </a:ext>
            </a:extLst>
          </p:cNvPr>
          <p:cNvSpPr txBox="1"/>
          <p:nvPr/>
        </p:nvSpPr>
        <p:spPr>
          <a:xfrm>
            <a:off x="8591909" y="6113586"/>
            <a:ext cx="3459193" cy="569387"/>
          </a:xfrm>
          <a:prstGeom prst="rect">
            <a:avLst/>
          </a:prstGeom>
          <a:noFill/>
        </p:spPr>
        <p:txBody>
          <a:bodyPr wrap="square" rtlCol="0">
            <a:spAutoFit/>
          </a:bodyPr>
          <a:lstStyle/>
          <a:p>
            <a:r>
              <a:rPr lang="en-US" sz="1000" dirty="0"/>
              <a:t>12500 Fair Lakes Circle, Suite 200, Fairfax VA 22033 </a:t>
            </a:r>
          </a:p>
          <a:p>
            <a:r>
              <a:rPr lang="en-US" sz="1000" dirty="0"/>
              <a:t>703.736.9666 (phone)</a:t>
            </a:r>
            <a:r>
              <a:rPr lang="en-US" sz="900" dirty="0"/>
              <a:t> </a:t>
            </a:r>
            <a:r>
              <a:rPr lang="en-US" sz="1000" dirty="0"/>
              <a:t>|</a:t>
            </a:r>
            <a:r>
              <a:rPr lang="en-US" sz="900" dirty="0"/>
              <a:t> </a:t>
            </a:r>
            <a:r>
              <a:rPr lang="en-US" sz="1000" dirty="0"/>
              <a:t>800.395.2522 (toll-free) </a:t>
            </a:r>
          </a:p>
          <a:p>
            <a:r>
              <a:rPr lang="en-US" sz="1000" dirty="0"/>
              <a:t>info@landscapeprofessionals.org</a:t>
            </a:r>
          </a:p>
        </p:txBody>
      </p:sp>
    </p:spTree>
    <p:extLst>
      <p:ext uri="{BB962C8B-B14F-4D97-AF65-F5344CB8AC3E}">
        <p14:creationId xmlns:p14="http://schemas.microsoft.com/office/powerpoint/2010/main" val="372435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RASH</a:t>
            </a:r>
          </a:p>
          <a:p>
            <a:pPr marL="0" indent="0">
              <a:buNone/>
            </a:pPr>
            <a:endParaRPr lang="en-US" sz="1800" dirty="0"/>
          </a:p>
          <a:p>
            <a:pPr marL="0" indent="0">
              <a:buNone/>
            </a:pPr>
            <a:r>
              <a:rPr lang="en-US" sz="2400" dirty="0"/>
              <a:t>Heat rash or prickly heat, is a very common problem in hot work environments.</a:t>
            </a:r>
          </a:p>
          <a:p>
            <a:pPr marL="0" indent="0">
              <a:buNone/>
            </a:pPr>
            <a:r>
              <a:rPr lang="en-US" sz="2400" dirty="0"/>
              <a:t>Body areas exposed to restrictive clothing often become covered with red papules that cause a prickly sensation.</a:t>
            </a:r>
          </a:p>
          <a:p>
            <a:pPr marL="0" indent="0">
              <a:buNone/>
            </a:pPr>
            <a:r>
              <a:rPr lang="en-US" sz="2400" dirty="0"/>
              <a:t>Profuse sweating that keeps the skin continually wet under warm conditions can result in a skin infection.</a:t>
            </a:r>
          </a:p>
          <a:p>
            <a:pPr marL="0" indent="0">
              <a:buNone/>
            </a:pPr>
            <a:r>
              <a:rPr lang="en-US" sz="2400" dirty="0"/>
              <a:t>Heat rash usually cures itself when the victim returns to a cooler, drier environment. </a:t>
            </a:r>
          </a:p>
          <a:p>
            <a:pPr marL="0" indent="0">
              <a:buNone/>
            </a:pPr>
            <a:endParaRPr dirty="0"/>
          </a:p>
        </p:txBody>
      </p:sp>
      <p:sp>
        <p:nvSpPr>
          <p:cNvPr id="6" name="Title 1">
            <a:extLst>
              <a:ext uri="{FF2B5EF4-FFF2-40B4-BE49-F238E27FC236}">
                <a16:creationId xmlns:a16="http://schemas.microsoft.com/office/drawing/2014/main" id="{D8419DEE-34AF-6661-4D23-4E73B00B67E1}"/>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COLLAPSE</a:t>
            </a:r>
          </a:p>
          <a:p>
            <a:pPr marL="0" indent="0">
              <a:buNone/>
            </a:pPr>
            <a:r>
              <a:rPr lang="en-US" sz="2400" dirty="0"/>
              <a:t>(aka “fainting”)</a:t>
            </a:r>
          </a:p>
          <a:p>
            <a:pPr marL="0" indent="0">
              <a:buNone/>
            </a:pPr>
            <a:endParaRPr lang="en-US" sz="1800" dirty="0"/>
          </a:p>
          <a:p>
            <a:pPr marL="0" indent="0">
              <a:buNone/>
            </a:pPr>
            <a:r>
              <a:rPr lang="en-US" sz="2400" dirty="0"/>
              <a:t>Heat collapse is usually the result of blood pooling in the body’s extremities and not carrying enough oxygen to the brain. This can result in a lack of consciousness very quickly and unexpectedly.</a:t>
            </a:r>
          </a:p>
          <a:p>
            <a:pPr marL="0" indent="0">
              <a:buNone/>
            </a:pPr>
            <a:endParaRPr lang="en-US" sz="2400" dirty="0"/>
          </a:p>
          <a:p>
            <a:pPr marL="0" indent="0">
              <a:buNone/>
            </a:pPr>
            <a:r>
              <a:rPr lang="en-US" sz="2400" dirty="0"/>
              <a:t>Workers who are not used to, or prepared for, strenuous work during warm and humid weather are most susceptible to this early onset heat stress symptom. </a:t>
            </a:r>
          </a:p>
          <a:p>
            <a:pPr marL="0" indent="0">
              <a:buNone/>
            </a:pPr>
            <a:endParaRPr dirty="0"/>
          </a:p>
        </p:txBody>
      </p:sp>
      <p:sp>
        <p:nvSpPr>
          <p:cNvPr id="6" name="Title 1">
            <a:extLst>
              <a:ext uri="{FF2B5EF4-FFF2-40B4-BE49-F238E27FC236}">
                <a16:creationId xmlns:a16="http://schemas.microsoft.com/office/drawing/2014/main" id="{693F7D3C-6749-837B-5E60-A1A002F16BD4}"/>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CRAMPS</a:t>
            </a:r>
          </a:p>
          <a:p>
            <a:pPr marL="0" indent="0">
              <a:buNone/>
            </a:pPr>
            <a:endParaRPr lang="en-US" sz="1800" dirty="0"/>
          </a:p>
          <a:p>
            <a:pPr marL="0" indent="0">
              <a:buNone/>
            </a:pPr>
            <a:r>
              <a:rPr lang="en-US" sz="2400" dirty="0"/>
              <a:t>Heat cramps are attributed to an electrolyte imbalance related to sweating during hard physical work. Health practitioners suggest that the symptoms result from both too much, or too little salt.</a:t>
            </a:r>
          </a:p>
          <a:p>
            <a:pPr marL="0" indent="0">
              <a:buNone/>
            </a:pPr>
            <a:r>
              <a:rPr lang="en-US" sz="2400" dirty="0"/>
              <a:t>The water lost by excess sweating while working must be replenished in order to minimize heat cramp conditions.</a:t>
            </a:r>
          </a:p>
          <a:p>
            <a:pPr marL="0" indent="0">
              <a:buNone/>
            </a:pPr>
            <a:r>
              <a:rPr lang="en-US" sz="2400" dirty="0"/>
              <a:t>Please don’t use “thirst” as a guide to water replenishment! Water should be taken regularly every 15-20 minutes while doing physically demanding landscape work under hot weather conditions.</a:t>
            </a:r>
          </a:p>
          <a:p>
            <a:pPr marL="0" indent="0">
              <a:buNone/>
            </a:pPr>
            <a:endParaRPr dirty="0"/>
          </a:p>
        </p:txBody>
      </p:sp>
      <p:sp>
        <p:nvSpPr>
          <p:cNvPr id="6" name="Title 1">
            <a:extLst>
              <a:ext uri="{FF2B5EF4-FFF2-40B4-BE49-F238E27FC236}">
                <a16:creationId xmlns:a16="http://schemas.microsoft.com/office/drawing/2014/main" id="{9E589A50-7D16-D86D-2FB9-4C667C7F75B0}"/>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EXHAUSTION</a:t>
            </a:r>
          </a:p>
          <a:p>
            <a:pPr marL="0" indent="0">
              <a:buNone/>
            </a:pPr>
            <a:endParaRPr lang="en-US" sz="1800" dirty="0"/>
          </a:p>
          <a:p>
            <a:pPr marL="0" indent="0">
              <a:buNone/>
            </a:pPr>
            <a:r>
              <a:rPr lang="en-US" sz="2400" dirty="0"/>
              <a:t>Don’t be confused about the symptoms of heat exhaustion. It could mimic as an upset stomach, but during hot weather work, headaches, nausea, vertigo, muscle weakness, thirst, and giddiness may indicate the onset of this serious ailment.</a:t>
            </a:r>
          </a:p>
          <a:p>
            <a:pPr marL="0" indent="0">
              <a:buNone/>
            </a:pPr>
            <a:r>
              <a:rPr lang="en-US" sz="2400" dirty="0"/>
              <a:t>Do not ignore the serious implications related to exhaustion and fainting while operating machinery and as a precursor to heat stroke.</a:t>
            </a:r>
          </a:p>
          <a:p>
            <a:pPr marL="0" indent="0">
              <a:buNone/>
            </a:pPr>
            <a:r>
              <a:rPr lang="en-US" sz="2400" dirty="0"/>
              <a:t>Coming to work tired to begin a new work-day may increase the risk for heat exhaustion.</a:t>
            </a:r>
          </a:p>
          <a:p>
            <a:pPr marL="0" indent="0">
              <a:buNone/>
            </a:pPr>
            <a:endParaRPr dirty="0"/>
          </a:p>
        </p:txBody>
      </p:sp>
      <p:sp>
        <p:nvSpPr>
          <p:cNvPr id="6" name="Title 1">
            <a:extLst>
              <a:ext uri="{FF2B5EF4-FFF2-40B4-BE49-F238E27FC236}">
                <a16:creationId xmlns:a16="http://schemas.microsoft.com/office/drawing/2014/main" id="{EC1C13A6-74AF-919D-73E6-46A4A2AC94FF}"/>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5677"/>
            <a:ext cx="10515600" cy="4747703"/>
          </a:xfrm>
        </p:spPr>
        <p:txBody>
          <a:bodyPr>
            <a:normAutofit lnSpcReduction="10000"/>
          </a:bodyPr>
          <a:lstStyle/>
          <a:p>
            <a:pPr marL="0" indent="0">
              <a:buNone/>
            </a:pPr>
            <a:r>
              <a:rPr lang="en-US" sz="3200" dirty="0"/>
              <a:t>HEAT STROKE</a:t>
            </a:r>
          </a:p>
          <a:p>
            <a:pPr marL="0" indent="0">
              <a:buNone/>
            </a:pPr>
            <a:endParaRPr lang="en-US" sz="1900" dirty="0"/>
          </a:p>
          <a:p>
            <a:pPr marL="0" indent="0">
              <a:lnSpc>
                <a:spcPct val="110000"/>
              </a:lnSpc>
              <a:buNone/>
            </a:pPr>
            <a:r>
              <a:rPr lang="en-US" sz="2400" dirty="0"/>
              <a:t>Heat stroke is a </a:t>
            </a:r>
            <a:r>
              <a:rPr lang="en-US" sz="2400" b="1" dirty="0">
                <a:solidFill>
                  <a:srgbClr val="FF0000"/>
                </a:solidFill>
              </a:rPr>
              <a:t>MEDICAL EMERGENCY </a:t>
            </a:r>
            <a:r>
              <a:rPr lang="en-US" sz="2400" dirty="0"/>
              <a:t>that needs </a:t>
            </a:r>
            <a:r>
              <a:rPr lang="en-US" sz="2400" b="1" dirty="0">
                <a:solidFill>
                  <a:srgbClr val="FF0000"/>
                </a:solidFill>
              </a:rPr>
              <a:t>IMMEDIATE TREATMENT</a:t>
            </a:r>
            <a:r>
              <a:rPr lang="en-US" sz="2400" dirty="0"/>
              <a:t>. It occurs when the body’s temperature regulation system is unable to maintain a normal body temperature at or near 98.6 degrees F.</a:t>
            </a:r>
          </a:p>
          <a:p>
            <a:pPr marL="0" indent="0">
              <a:lnSpc>
                <a:spcPct val="110000"/>
              </a:lnSpc>
              <a:buNone/>
            </a:pPr>
            <a:r>
              <a:rPr lang="en-US" sz="2400" dirty="0"/>
              <a:t>Symptoms include confusion, irrational behavior, loss of consciousness, convulsions, lack of sweating, hot-dry skin, and an abnormally high body temperature – at or above 105.8 degrees F.</a:t>
            </a:r>
          </a:p>
          <a:p>
            <a:pPr marL="0" indent="0">
              <a:lnSpc>
                <a:spcPct val="110000"/>
              </a:lnSpc>
              <a:buNone/>
            </a:pPr>
            <a:r>
              <a:rPr lang="en-US" sz="2400" dirty="0"/>
              <a:t>Some medications critically increase the onset of heat stroke. Workers should carefully check medicinal labels for warnings.</a:t>
            </a:r>
          </a:p>
          <a:p>
            <a:pPr marL="0" indent="0">
              <a:lnSpc>
                <a:spcPct val="110000"/>
              </a:lnSpc>
              <a:buNone/>
            </a:pPr>
            <a:r>
              <a:rPr lang="en-US" sz="2400" dirty="0"/>
              <a:t>Organs will shut down making survival very difficult.</a:t>
            </a:r>
          </a:p>
          <a:p>
            <a:pPr marL="0" indent="0">
              <a:buNone/>
            </a:pPr>
            <a:endParaRPr dirty="0"/>
          </a:p>
        </p:txBody>
      </p:sp>
      <p:sp>
        <p:nvSpPr>
          <p:cNvPr id="6" name="Title 1">
            <a:extLst>
              <a:ext uri="{FF2B5EF4-FFF2-40B4-BE49-F238E27FC236}">
                <a16:creationId xmlns:a16="http://schemas.microsoft.com/office/drawing/2014/main" id="{1D696277-7439-21E8-CE74-B4B726406A39}"/>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D41A42-7805-6E50-D6A7-A3A03F0736D9}"/>
              </a:ext>
            </a:extLst>
          </p:cNvPr>
          <p:cNvSpPr txBox="1">
            <a:spLocks/>
          </p:cNvSpPr>
          <p:nvPr/>
        </p:nvSpPr>
        <p:spPr>
          <a:xfrm>
            <a:off x="680884" y="357443"/>
            <a:ext cx="10515600" cy="89102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Methods for identifying heat exhaustion v. heat stroke</a:t>
            </a:r>
          </a:p>
        </p:txBody>
      </p:sp>
      <p:pic>
        <p:nvPicPr>
          <p:cNvPr id="7" name="Content Placeholder 6">
            <a:extLst>
              <a:ext uri="{FF2B5EF4-FFF2-40B4-BE49-F238E27FC236}">
                <a16:creationId xmlns:a16="http://schemas.microsoft.com/office/drawing/2014/main" id="{3C434D44-B1A9-746A-90A4-5EF971ED97CB}"/>
              </a:ext>
            </a:extLst>
          </p:cNvPr>
          <p:cNvPicPr>
            <a:picLocks noGrp="1" noChangeAspect="1"/>
          </p:cNvPicPr>
          <p:nvPr>
            <p:ph idx="1"/>
          </p:nvPr>
        </p:nvPicPr>
        <p:blipFill>
          <a:blip r:embed="rId2"/>
          <a:stretch>
            <a:fillRect/>
          </a:stretch>
        </p:blipFill>
        <p:spPr>
          <a:xfrm>
            <a:off x="2530783" y="2285836"/>
            <a:ext cx="6037074" cy="33832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7770"/>
            <a:ext cx="10515600" cy="4351338"/>
          </a:xfrm>
        </p:spPr>
        <p:txBody>
          <a:bodyPr>
            <a:normAutofit fontScale="77500" lnSpcReduction="20000"/>
          </a:bodyPr>
          <a:lstStyle/>
          <a:p>
            <a:pPr marL="0" indent="0">
              <a:buNone/>
            </a:pPr>
            <a:endParaRPr lang="en-US" sz="2100" b="1" dirty="0"/>
          </a:p>
          <a:p>
            <a:pPr marL="0" indent="0">
              <a:buNone/>
            </a:pPr>
            <a:r>
              <a:rPr lang="en-US" sz="3500" b="1" dirty="0"/>
              <a:t>Heat Stroke Case Study</a:t>
            </a:r>
          </a:p>
          <a:p>
            <a:pPr marL="0" indent="0">
              <a:buNone/>
            </a:pPr>
            <a:endParaRPr lang="en-US" sz="2100" b="1" dirty="0"/>
          </a:p>
          <a:p>
            <a:pPr marL="0" indent="0">
              <a:lnSpc>
                <a:spcPct val="120000"/>
              </a:lnSpc>
              <a:buNone/>
            </a:pPr>
            <a:r>
              <a:rPr lang="en-US" sz="2200" b="1" dirty="0"/>
              <a:t>NIOSH FACE Report review from Michigan (2002)	</a:t>
            </a:r>
          </a:p>
          <a:p>
            <a:pPr marL="0" indent="0">
              <a:lnSpc>
                <a:spcPct val="120000"/>
              </a:lnSpc>
              <a:buNone/>
            </a:pPr>
            <a:r>
              <a:rPr lang="en-US" sz="2200" b="1" dirty="0"/>
              <a:t>Type of Work – Residential lawn care, including mowing, edging, trimming and back-pack debris blowing.</a:t>
            </a:r>
          </a:p>
          <a:p>
            <a:pPr marL="0" indent="0">
              <a:lnSpc>
                <a:spcPct val="120000"/>
              </a:lnSpc>
              <a:buNone/>
            </a:pPr>
            <a:r>
              <a:rPr lang="en-US" sz="2200" b="1" dirty="0"/>
              <a:t>Work Crew – Two-member residential crew, victim was laborer</a:t>
            </a:r>
          </a:p>
          <a:p>
            <a:pPr marL="0" indent="0">
              <a:lnSpc>
                <a:spcPct val="120000"/>
              </a:lnSpc>
              <a:buNone/>
            </a:pPr>
            <a:r>
              <a:rPr lang="en-US" sz="2200" b="1" dirty="0"/>
              <a:t>Weather Conditions – Maximum temp during this workday was 81 degrees F. during the afternoon.</a:t>
            </a:r>
          </a:p>
          <a:p>
            <a:pPr marL="0" indent="0">
              <a:lnSpc>
                <a:spcPct val="120000"/>
              </a:lnSpc>
              <a:buNone/>
            </a:pPr>
            <a:r>
              <a:rPr lang="en-US" sz="2200" b="1" dirty="0"/>
              <a:t>Symptoms – Reported  illness to crew supervisor at 3 pm as being light-headed and short-of-breath. Refused assistance at that time. Collapsed at 5 pm and was taken to emergency care facility where rectal temperature was determined to be 107.6 degrees F.</a:t>
            </a:r>
          </a:p>
          <a:p>
            <a:pPr marL="0" indent="0">
              <a:lnSpc>
                <a:spcPct val="120000"/>
              </a:lnSpc>
              <a:buNone/>
            </a:pPr>
            <a:r>
              <a:rPr lang="en-US" sz="2200" b="1" dirty="0"/>
              <a:t>Death of worker attributed to organ shutdown due to extremely high body core temperature and multi-drug intoxication.</a:t>
            </a:r>
          </a:p>
          <a:p>
            <a:pPr marL="0" indent="0">
              <a:buNone/>
            </a:pPr>
            <a:endParaRPr dirty="0"/>
          </a:p>
        </p:txBody>
      </p:sp>
      <p:sp>
        <p:nvSpPr>
          <p:cNvPr id="6" name="Title 1">
            <a:extLst>
              <a:ext uri="{FF2B5EF4-FFF2-40B4-BE49-F238E27FC236}">
                <a16:creationId xmlns:a16="http://schemas.microsoft.com/office/drawing/2014/main" id="{C2FAED73-0D61-40E7-B31B-F1C45585C15C}"/>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normAutofit/>
          </a:bodyPr>
          <a:lstStyle/>
          <a:p>
            <a:r>
              <a:rPr lang="en-US" sz="4000" dirty="0"/>
              <a:t>Methods for treating heat stress conditions</a:t>
            </a:r>
            <a:endParaRPr sz="4000" dirty="0"/>
          </a:p>
        </p:txBody>
      </p:sp>
      <p:sp>
        <p:nvSpPr>
          <p:cNvPr id="3" name="Content Placeholder 2"/>
          <p:cNvSpPr>
            <a:spLocks noGrp="1"/>
          </p:cNvSpPr>
          <p:nvPr>
            <p:ph idx="1"/>
          </p:nvPr>
        </p:nvSpPr>
        <p:spPr/>
        <p:txBody>
          <a:bodyPr>
            <a:normAutofit lnSpcReduction="10000"/>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Call for EMS assistance immediately and remove the victim from direct sunlight to a well-ventilated location.</a:t>
            </a:r>
          </a:p>
          <a:p>
            <a:endParaRPr lang="en-US" sz="1800" dirty="0"/>
          </a:p>
          <a:p>
            <a:r>
              <a:rPr lang="en-US" sz="1800" dirty="0"/>
              <a:t>Don’t be fooled by an apparent quick recovery! Heat exhaustion is just one step removed from a potentially fatal heat stroke.</a:t>
            </a:r>
          </a:p>
          <a:p>
            <a:pPr marL="0" indent="0">
              <a:buNone/>
            </a:pPr>
            <a:endParaRPr dirty="0"/>
          </a:p>
        </p:txBody>
      </p:sp>
      <p:pic>
        <p:nvPicPr>
          <p:cNvPr id="4" name="Picture 3">
            <a:extLst>
              <a:ext uri="{FF2B5EF4-FFF2-40B4-BE49-F238E27FC236}">
                <a16:creationId xmlns:a16="http://schemas.microsoft.com/office/drawing/2014/main" id="{F1A65AE1-E797-5824-2D8C-85282DD9153E}"/>
              </a:ext>
            </a:extLst>
          </p:cNvPr>
          <p:cNvPicPr>
            <a:picLocks noChangeAspect="1"/>
          </p:cNvPicPr>
          <p:nvPr/>
        </p:nvPicPr>
        <p:blipFill>
          <a:blip r:embed="rId2"/>
          <a:stretch>
            <a:fillRect/>
          </a:stretch>
        </p:blipFill>
        <p:spPr>
          <a:xfrm>
            <a:off x="2987590" y="948175"/>
            <a:ext cx="5473069" cy="35413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174"/>
            <a:ext cx="10515600" cy="1031056"/>
          </a:xfrm>
        </p:spPr>
        <p:txBody>
          <a:bodyPr>
            <a:normAutofit/>
          </a:bodyPr>
          <a:lstStyle/>
          <a:p>
            <a:r>
              <a:rPr lang="en-US" sz="4000" dirty="0"/>
              <a:t>Non-Exertional Heat Stroke</a:t>
            </a:r>
            <a:endParaRPr sz="4000" dirty="0"/>
          </a:p>
        </p:txBody>
      </p:sp>
      <p:sp>
        <p:nvSpPr>
          <p:cNvPr id="3" name="Content Placeholder 2"/>
          <p:cNvSpPr>
            <a:spLocks noGrp="1"/>
          </p:cNvSpPr>
          <p:nvPr>
            <p:ph idx="1"/>
          </p:nvPr>
        </p:nvSpPr>
        <p:spPr>
          <a:xfrm>
            <a:off x="838200" y="1520824"/>
            <a:ext cx="10515600" cy="4351338"/>
          </a:xfrm>
        </p:spPr>
        <p:txBody>
          <a:bodyPr>
            <a:normAutofit/>
          </a:bodyPr>
          <a:lstStyle/>
          <a:p>
            <a:pPr marL="0" indent="0">
              <a:buNone/>
            </a:pPr>
            <a:r>
              <a:rPr lang="en-US" sz="3200" dirty="0"/>
              <a:t>Non-Exertional Heat Stroke NEHS</a:t>
            </a:r>
          </a:p>
          <a:p>
            <a:pPr marL="0" indent="0">
              <a:buNone/>
            </a:pPr>
            <a:endParaRPr lang="en-US" sz="1800" dirty="0"/>
          </a:p>
          <a:p>
            <a:pPr marL="0" indent="0">
              <a:buNone/>
            </a:pPr>
            <a:r>
              <a:rPr lang="en-US" sz="2400" dirty="0"/>
              <a:t>This type of heat stroke resulting from abnormally high body temperature (&gt;105.1 degrees F.) is caused by excessive environmental heat and impaired bodily heat loss.</a:t>
            </a:r>
          </a:p>
          <a:p>
            <a:pPr marL="0" indent="0">
              <a:buNone/>
            </a:pPr>
            <a:endParaRPr lang="en-US" sz="2400" dirty="0"/>
          </a:p>
          <a:p>
            <a:pPr marL="0" indent="0">
              <a:buNone/>
            </a:pPr>
            <a:r>
              <a:rPr lang="en-US" sz="2400" dirty="0"/>
              <a:t>This hot environment illness typically affects: the elderly; individuals who have consumed alcohol or have taken certain medications or stimulants; and victims exposed to very hot conditions in an environment with no cooling or ventilation.</a:t>
            </a:r>
          </a:p>
          <a:p>
            <a:pPr marL="0" indent="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r>
              <a:rPr lang="en-US" dirty="0"/>
              <a:t>Exertional Heat Stroke</a:t>
            </a:r>
            <a:endParaRPr dirty="0"/>
          </a:p>
        </p:txBody>
      </p:sp>
      <p:sp>
        <p:nvSpPr>
          <p:cNvPr id="3" name="Content Placeholder 2"/>
          <p:cNvSpPr>
            <a:spLocks noGrp="1"/>
          </p:cNvSpPr>
          <p:nvPr>
            <p:ph idx="1"/>
          </p:nvPr>
        </p:nvSpPr>
        <p:spPr/>
        <p:txBody>
          <a:bodyPr>
            <a:normAutofit/>
          </a:bodyPr>
          <a:lstStyle/>
          <a:p>
            <a:pPr marL="0" indent="0">
              <a:buNone/>
            </a:pPr>
            <a:r>
              <a:rPr lang="en-US" sz="3200" dirty="0"/>
              <a:t>Exertional Heat Stroke EHS</a:t>
            </a:r>
          </a:p>
          <a:p>
            <a:pPr marL="0" indent="0">
              <a:buNone/>
            </a:pPr>
            <a:endParaRPr lang="en-US" sz="1900" dirty="0"/>
          </a:p>
          <a:p>
            <a:pPr marL="0" indent="0">
              <a:buNone/>
            </a:pPr>
            <a:r>
              <a:rPr lang="en-US" sz="2400" dirty="0"/>
              <a:t>This type of heat stroke is more common among outdoor workers exposed to strenuous physical activity in a hot, humid environment.</a:t>
            </a:r>
          </a:p>
          <a:p>
            <a:pPr marL="0" indent="0">
              <a:buNone/>
            </a:pPr>
            <a:endParaRPr lang="en-US" sz="2400" dirty="0"/>
          </a:p>
          <a:p>
            <a:pPr marL="0" indent="0">
              <a:buNone/>
            </a:pPr>
            <a:r>
              <a:rPr lang="en-US" sz="2400" dirty="0"/>
              <a:t>It is not limited to just older individuals and can severely impact your young and healthy workers, even those who have not taken any medications.</a:t>
            </a:r>
          </a:p>
          <a:p>
            <a:pPr marL="0" indent="0">
              <a:buNone/>
            </a:pPr>
            <a:endParaRPr lang="en-US" sz="2400" dirty="0"/>
          </a:p>
          <a:p>
            <a:pPr marL="0" indent="0">
              <a:buNone/>
            </a:pPr>
            <a:r>
              <a:rPr lang="en-US" sz="2400" dirty="0"/>
              <a:t>New, replacement, and other workers who have not been acclimatized to hot work environments for 1-2 weeks are especially at risk.</a:t>
            </a:r>
          </a:p>
          <a:p>
            <a:pPr marL="0" indent="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BCE35-2F48-393D-0033-A4C86358B855}"/>
              </a:ext>
            </a:extLst>
          </p:cNvPr>
          <p:cNvSpPr txBox="1"/>
          <p:nvPr/>
        </p:nvSpPr>
        <p:spPr>
          <a:xfrm>
            <a:off x="3048000" y="1997839"/>
            <a:ext cx="6096000" cy="3416320"/>
          </a:xfrm>
          <a:prstGeom prst="rect">
            <a:avLst/>
          </a:prstGeom>
          <a:noFill/>
        </p:spPr>
        <p:txBody>
          <a:bodyPr wrap="square">
            <a:spAutoFit/>
          </a:bodyPr>
          <a:lstStyle/>
          <a:p>
            <a:pPr marL="0" marR="0">
              <a:buNone/>
            </a:pPr>
            <a:r>
              <a:rPr lang="en-US" i="1" dirty="0">
                <a:latin typeface="Aptos" panose="020B0004020202020204" pitchFamily="34" charset="0"/>
                <a:ea typeface="Aptos" panose="020B0004020202020204" pitchFamily="34" charset="0"/>
                <a:cs typeface="Aptos" panose="020B0004020202020204" pitchFamily="34" charset="0"/>
              </a:rPr>
              <a:t>Disclaimer:</a:t>
            </a:r>
          </a:p>
          <a:p>
            <a:pPr marL="0" marR="0">
              <a:buNone/>
            </a:pPr>
            <a:endParaRPr lang="en-US" sz="1800" i="1"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i="1" dirty="0">
                <a:effectLst/>
                <a:latin typeface="Aptos" panose="020B0004020202020204" pitchFamily="34" charset="0"/>
                <a:ea typeface="Aptos" panose="020B0004020202020204" pitchFamily="34" charset="0"/>
                <a:cs typeface="Aptos" panose="020B0004020202020204" pitchFamily="34" charset="0"/>
              </a:rPr>
              <a:t>The information contained in this NALP training resource is reviewed periodically to ensure its accuracy and completeness. Please be aware that heat injury and illness events among landscape and lawn care workers are being documented through increasing incidents in many U.S. regions. Reliable health agencies and researchers are updating heat stress prevention and treatment protocols, and as a result, this resource will be subject to additions and corrections as new information becomes available.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1800" i="1"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9636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Hypothermia v. Hyperthermia</a:t>
            </a:r>
            <a:endParaRPr dirty="0"/>
          </a:p>
        </p:txBody>
      </p:sp>
      <p:sp>
        <p:nvSpPr>
          <p:cNvPr id="3" name="Content Placeholder 2"/>
          <p:cNvSpPr>
            <a:spLocks noGrp="1"/>
          </p:cNvSpPr>
          <p:nvPr>
            <p:ph idx="1"/>
          </p:nvPr>
        </p:nvSpPr>
        <p:spPr>
          <a:xfrm>
            <a:off x="838200" y="1825624"/>
            <a:ext cx="4639574" cy="4773583"/>
          </a:xfrm>
        </p:spPr>
        <p:txBody>
          <a:bodyPr>
            <a:normAutofit fontScale="70000" lnSpcReduction="20000"/>
          </a:bodyPr>
          <a:lstStyle/>
          <a:p>
            <a:pPr marL="0" indent="0">
              <a:buNone/>
            </a:pPr>
            <a:endParaRPr lang="en-US" dirty="0"/>
          </a:p>
          <a:p>
            <a:pPr marL="0" indent="0">
              <a:buNone/>
            </a:pPr>
            <a:r>
              <a:rPr lang="en-US" sz="3200" dirty="0"/>
              <a:t>● Normal human body temperature is +/-98.6 degrees F.</a:t>
            </a:r>
          </a:p>
          <a:p>
            <a:pPr marL="0" indent="0">
              <a:buNone/>
            </a:pPr>
            <a:endParaRPr lang="en-US" sz="3200" dirty="0"/>
          </a:p>
          <a:p>
            <a:pPr marL="0" indent="0">
              <a:buNone/>
            </a:pPr>
            <a:r>
              <a:rPr lang="en-US" sz="3200" dirty="0"/>
              <a:t>● Notice that the difference between too cold and too hot is only 6.7 degrees F.</a:t>
            </a:r>
          </a:p>
          <a:p>
            <a:endParaRPr lang="en-US" sz="3200" dirty="0"/>
          </a:p>
          <a:p>
            <a:pPr marL="0" indent="0">
              <a:buNone/>
            </a:pPr>
            <a:r>
              <a:rPr lang="en-US" sz="3200" dirty="0"/>
              <a:t>● WARNING: NIOSH FACE Report on a heat-related workplace death of a landscape worker documented an emergency room rectal temperature reading of 107.6 degrees F. </a:t>
            </a:r>
            <a:endParaRPr sz="3200" dirty="0"/>
          </a:p>
        </p:txBody>
      </p:sp>
      <p:sp>
        <p:nvSpPr>
          <p:cNvPr id="6" name="TextBox 5">
            <a:extLst>
              <a:ext uri="{FF2B5EF4-FFF2-40B4-BE49-F238E27FC236}">
                <a16:creationId xmlns:a16="http://schemas.microsoft.com/office/drawing/2014/main" id="{89056E1D-1224-15C7-1C42-9F309EA7C903}"/>
              </a:ext>
            </a:extLst>
          </p:cNvPr>
          <p:cNvSpPr txBox="1"/>
          <p:nvPr/>
        </p:nvSpPr>
        <p:spPr>
          <a:xfrm>
            <a:off x="7850587" y="2041236"/>
            <a:ext cx="2798618" cy="5078313"/>
          </a:xfrm>
          <a:prstGeom prst="rect">
            <a:avLst/>
          </a:prstGeom>
          <a:noFill/>
        </p:spPr>
        <p:txBody>
          <a:bodyPr wrap="square" rtlCol="0">
            <a:spAutoFit/>
          </a:bodyPr>
          <a:lstStyle/>
          <a:p>
            <a:r>
              <a:rPr lang="en-US" dirty="0"/>
              <a:t>    HYPERTHERMIA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r>
              <a:rPr lang="en-US" dirty="0"/>
              <a:t>     HYPOTHERMIA</a:t>
            </a:r>
          </a:p>
          <a:p>
            <a:endParaRPr lang="en-US" dirty="0"/>
          </a:p>
          <a:p>
            <a:endParaRPr lang="en-US" dirty="0"/>
          </a:p>
        </p:txBody>
      </p:sp>
      <p:sp>
        <p:nvSpPr>
          <p:cNvPr id="7" name="Arrow: Up-Down 6">
            <a:extLst>
              <a:ext uri="{FF2B5EF4-FFF2-40B4-BE49-F238E27FC236}">
                <a16:creationId xmlns:a16="http://schemas.microsoft.com/office/drawing/2014/main" id="{32ABFE33-D464-5E8F-F853-FEF1BA6ABCDB}"/>
              </a:ext>
            </a:extLst>
          </p:cNvPr>
          <p:cNvSpPr/>
          <p:nvPr/>
        </p:nvSpPr>
        <p:spPr>
          <a:xfrm>
            <a:off x="8186790" y="2530764"/>
            <a:ext cx="1645920" cy="34747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F57F07D-DB56-E025-AB96-14D55CE8AE3A}"/>
              </a:ext>
            </a:extLst>
          </p:cNvPr>
          <p:cNvSpPr txBox="1"/>
          <p:nvPr/>
        </p:nvSpPr>
        <p:spPr>
          <a:xfrm>
            <a:off x="8506410" y="2899295"/>
            <a:ext cx="1006679" cy="2560320"/>
          </a:xfrm>
          <a:prstGeom prst="rect">
            <a:avLst/>
          </a:prstGeom>
          <a:noFill/>
        </p:spPr>
        <p:txBody>
          <a:bodyPr wrap="square" rtlCol="0">
            <a:spAutoFit/>
          </a:bodyPr>
          <a:lstStyle/>
          <a:p>
            <a:r>
              <a:rPr lang="en-US" sz="1400" b="1" dirty="0">
                <a:solidFill>
                  <a:srgbClr val="FF0000"/>
                </a:solidFill>
              </a:rPr>
              <a:t>Elevated</a:t>
            </a:r>
          </a:p>
          <a:p>
            <a:pPr algn="ctr"/>
            <a:r>
              <a:rPr lang="en-US" sz="1400" b="1" dirty="0">
                <a:solidFill>
                  <a:srgbClr val="FF0000"/>
                </a:solidFill>
              </a:rPr>
              <a:t>body</a:t>
            </a:r>
          </a:p>
          <a:p>
            <a:pPr algn="ctr"/>
            <a:r>
              <a:rPr lang="en-US" sz="1400" b="1" dirty="0">
                <a:solidFill>
                  <a:srgbClr val="FF0000"/>
                </a:solidFill>
              </a:rPr>
              <a:t>core</a:t>
            </a:r>
          </a:p>
          <a:p>
            <a:pPr algn="ctr"/>
            <a:r>
              <a:rPr lang="en-US" sz="1400" b="1" dirty="0">
                <a:solidFill>
                  <a:srgbClr val="FF0000"/>
                </a:solidFill>
              </a:rPr>
              <a:t>temp</a:t>
            </a:r>
          </a:p>
          <a:p>
            <a:pPr algn="ctr"/>
            <a:r>
              <a:rPr lang="en-US" sz="1400" b="1" dirty="0">
                <a:solidFill>
                  <a:srgbClr val="FF0000"/>
                </a:solidFill>
              </a:rPr>
              <a:t>►101.7 F</a:t>
            </a:r>
          </a:p>
          <a:p>
            <a:pPr algn="ctr"/>
            <a:endParaRPr lang="en-US" sz="1400" b="1" dirty="0">
              <a:solidFill>
                <a:srgbClr val="FF0000"/>
              </a:solidFill>
            </a:endParaRPr>
          </a:p>
          <a:p>
            <a:pPr algn="ctr"/>
            <a:endParaRPr lang="en-US" sz="1400" b="1" dirty="0">
              <a:solidFill>
                <a:srgbClr val="FF0000"/>
              </a:solidFill>
            </a:endParaRPr>
          </a:p>
          <a:p>
            <a:pPr algn="ctr"/>
            <a:endParaRPr lang="en-US" sz="1400" b="1" dirty="0">
              <a:solidFill>
                <a:srgbClr val="FF0000"/>
              </a:solidFill>
            </a:endParaRPr>
          </a:p>
          <a:p>
            <a:pPr algn="ctr"/>
            <a:r>
              <a:rPr lang="en-US" sz="1400" b="1" dirty="0">
                <a:solidFill>
                  <a:srgbClr val="FF0000"/>
                </a:solidFill>
              </a:rPr>
              <a:t>Reduced</a:t>
            </a:r>
          </a:p>
          <a:p>
            <a:pPr algn="ctr"/>
            <a:r>
              <a:rPr lang="en-US" sz="1400" b="1" dirty="0">
                <a:solidFill>
                  <a:srgbClr val="FF0000"/>
                </a:solidFill>
              </a:rPr>
              <a:t>body</a:t>
            </a:r>
          </a:p>
          <a:p>
            <a:pPr algn="ctr"/>
            <a:r>
              <a:rPr lang="en-US" sz="1400" b="1" dirty="0">
                <a:solidFill>
                  <a:srgbClr val="FF0000"/>
                </a:solidFill>
              </a:rPr>
              <a:t>core</a:t>
            </a:r>
          </a:p>
          <a:p>
            <a:pPr algn="ctr"/>
            <a:r>
              <a:rPr lang="en-US" sz="1400" b="1" dirty="0">
                <a:solidFill>
                  <a:srgbClr val="FF0000"/>
                </a:solidFill>
              </a:rPr>
              <a:t>temp</a:t>
            </a:r>
          </a:p>
          <a:p>
            <a:pPr algn="ctr"/>
            <a:r>
              <a:rPr lang="en-US" sz="1400" b="1" dirty="0">
                <a:solidFill>
                  <a:srgbClr val="FF0000"/>
                </a:solidFill>
              </a:rPr>
              <a:t>◄95.0 F</a:t>
            </a:r>
          </a:p>
          <a:p>
            <a:pPr algn="ctr"/>
            <a:endParaRPr lang="en-US" sz="1400"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80"/>
            <a:ext cx="10515600" cy="1325563"/>
          </a:xfrm>
        </p:spPr>
        <p:txBody>
          <a:bodyPr>
            <a:normAutofit/>
          </a:bodyPr>
          <a:lstStyle/>
          <a:p>
            <a:r>
              <a:rPr lang="en-US" sz="4000" dirty="0"/>
              <a:t>OSHA Heat Stress – Related Standards</a:t>
            </a:r>
          </a:p>
        </p:txBody>
      </p:sp>
      <p:sp>
        <p:nvSpPr>
          <p:cNvPr id="3" name="Content Placeholder 2"/>
          <p:cNvSpPr>
            <a:spLocks noGrp="1"/>
          </p:cNvSpPr>
          <p:nvPr>
            <p:ph idx="1"/>
          </p:nvPr>
        </p:nvSpPr>
        <p:spPr>
          <a:xfrm>
            <a:off x="637839" y="2514999"/>
            <a:ext cx="4445000" cy="3876565"/>
          </a:xfrm>
          <a:ln>
            <a:solidFill>
              <a:schemeClr val="accent1">
                <a:shade val="50000"/>
              </a:schemeClr>
            </a:solidFill>
          </a:ln>
        </p:spPr>
        <p:txBody>
          <a:bodyPr>
            <a:normAutofit/>
          </a:bodyPr>
          <a:lstStyle/>
          <a:p>
            <a:pPr marL="0" indent="0">
              <a:buNone/>
            </a:pPr>
            <a:r>
              <a:rPr lang="en-US" sz="1800" dirty="0"/>
              <a:t>OSHA Standards that apply and take into account the following occupational heat exposure factors:</a:t>
            </a:r>
          </a:p>
          <a:p>
            <a:r>
              <a:rPr lang="en-US" sz="1800" dirty="0"/>
              <a:t>Rising temperature</a:t>
            </a:r>
          </a:p>
          <a:p>
            <a:r>
              <a:rPr lang="en-US" sz="1800" dirty="0"/>
              <a:t>High humidity</a:t>
            </a:r>
          </a:p>
          <a:p>
            <a:r>
              <a:rPr lang="en-US" sz="1800" dirty="0"/>
              <a:t>Intense sun exposure</a:t>
            </a:r>
          </a:p>
          <a:p>
            <a:r>
              <a:rPr lang="en-US" sz="1800" dirty="0"/>
              <a:t>Lack of air movement</a:t>
            </a:r>
          </a:p>
          <a:p>
            <a:r>
              <a:rPr lang="en-US" sz="1800" dirty="0"/>
              <a:t>Machines radiating heat</a:t>
            </a:r>
          </a:p>
          <a:p>
            <a:r>
              <a:rPr lang="en-US" sz="1800" dirty="0"/>
              <a:t>Strenuous work</a:t>
            </a:r>
          </a:p>
          <a:p>
            <a:r>
              <a:rPr lang="en-US" sz="1800" dirty="0"/>
              <a:t>Requirements for PPE</a:t>
            </a:r>
          </a:p>
          <a:p>
            <a:pPr marL="0" indent="0">
              <a:buNone/>
            </a:pPr>
            <a:endParaRPr dirty="0"/>
          </a:p>
          <a:p>
            <a:endParaRPr dirty="0"/>
          </a:p>
        </p:txBody>
      </p:sp>
      <p:sp>
        <p:nvSpPr>
          <p:cNvPr id="4" name="TextBox 3">
            <a:extLst>
              <a:ext uri="{FF2B5EF4-FFF2-40B4-BE49-F238E27FC236}">
                <a16:creationId xmlns:a16="http://schemas.microsoft.com/office/drawing/2014/main" id="{700FDA54-05C4-DF46-D418-A0BC554AEC13}"/>
              </a:ext>
            </a:extLst>
          </p:cNvPr>
          <p:cNvSpPr txBox="1"/>
          <p:nvPr/>
        </p:nvSpPr>
        <p:spPr>
          <a:xfrm>
            <a:off x="5560291" y="2516659"/>
            <a:ext cx="6519188" cy="3970318"/>
          </a:xfrm>
          <a:prstGeom prst="rect">
            <a:avLst/>
          </a:prstGeom>
          <a:noFill/>
          <a:ln>
            <a:solidFill>
              <a:schemeClr val="accent1">
                <a:shade val="50000"/>
              </a:schemeClr>
            </a:solidFill>
          </a:ln>
        </p:spPr>
        <p:txBody>
          <a:bodyPr wrap="square" rtlCol="0">
            <a:spAutoFit/>
          </a:bodyPr>
          <a:lstStyle/>
          <a:p>
            <a:r>
              <a:rPr lang="en-US" dirty="0"/>
              <a:t>OSHA General Duty Clause – Employers are required to provide their workers with a place of employment that “is free from recognizable hazards that are causing or likely to cause death or serious harm to employees.”</a:t>
            </a:r>
          </a:p>
          <a:p>
            <a:endParaRPr lang="en-US" dirty="0"/>
          </a:p>
          <a:p>
            <a:r>
              <a:rPr lang="en-US" dirty="0"/>
              <a:t>OSHA Personal Protective Equipment (PPE) Standard 29 CFR 1910.132(d) for determining the appropriate PPE (based on occupational heat exposure) to be used for protecting employees from hazards identified during worksite assessments.</a:t>
            </a:r>
          </a:p>
          <a:p>
            <a:endParaRPr lang="en-US" dirty="0"/>
          </a:p>
          <a:p>
            <a:r>
              <a:rPr lang="en-US" dirty="0"/>
              <a:t>Be aware that 28 states have a “state OSHA plan” that may include more specific occupational heat exposure regulations.</a:t>
            </a:r>
          </a:p>
          <a:p>
            <a:endParaRPr lang="en-US" dirty="0"/>
          </a:p>
        </p:txBody>
      </p:sp>
      <p:pic>
        <p:nvPicPr>
          <p:cNvPr id="1026" name="Picture 2" descr="OSHA Presentation in Electrical - Vinal ...">
            <a:extLst>
              <a:ext uri="{FF2B5EF4-FFF2-40B4-BE49-F238E27FC236}">
                <a16:creationId xmlns:a16="http://schemas.microsoft.com/office/drawing/2014/main" id="{6D9D7C8D-C3A4-12FC-C597-F8A0050A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363" y="971949"/>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1800" dirty="0"/>
              <a:t>An example of an OSHA state plan and its specifics</a:t>
            </a:r>
          </a:p>
          <a:p>
            <a:pPr marL="342900" indent="-342900">
              <a:buFontTx/>
              <a:buChar char="-"/>
            </a:pPr>
            <a:r>
              <a:rPr lang="en-US" sz="1800" dirty="0"/>
              <a:t>Providing shade</a:t>
            </a:r>
          </a:p>
          <a:p>
            <a:pPr marL="342900" indent="-342900">
              <a:buFontTx/>
              <a:buChar char="-"/>
            </a:pPr>
            <a:r>
              <a:rPr lang="en-US" sz="1800" dirty="0"/>
              <a:t>Providing potable water</a:t>
            </a:r>
          </a:p>
          <a:p>
            <a:pPr marL="342900" indent="-342900">
              <a:buFontTx/>
              <a:buChar char="-"/>
            </a:pPr>
            <a:endParaRPr lang="en-US" sz="1800" dirty="0"/>
          </a:p>
          <a:p>
            <a:pPr marL="0" indent="0">
              <a:buNone/>
            </a:pPr>
            <a:r>
              <a:rPr lang="en-US" sz="1800" dirty="0"/>
              <a:t>California is one of the 28 states with a “state OSHA plan” that may include more specific occupational heat exposure regulations.</a:t>
            </a:r>
          </a:p>
          <a:p>
            <a:pPr marL="0" indent="0">
              <a:buNone/>
            </a:pPr>
            <a:r>
              <a:rPr lang="en-US" sz="1800" dirty="0"/>
              <a:t>In 2015 it was necessary for Cal/OSHA to clarify the wording and requirements on heat illness prevention. Here are just two of the 2015 revisions.</a:t>
            </a:r>
          </a:p>
          <a:p>
            <a:endParaRPr lang="en-US" sz="1800" dirty="0"/>
          </a:p>
          <a:p>
            <a:pPr marL="342900" indent="-342900">
              <a:buAutoNum type="arabicPeriod"/>
            </a:pPr>
            <a:r>
              <a:rPr lang="en-US" sz="1800" dirty="0"/>
              <a:t>Provision for water – Water must be fresh, pure, suitably cool and provided “free of charge”.</a:t>
            </a:r>
          </a:p>
          <a:p>
            <a:pPr marL="342900" indent="-342900">
              <a:buAutoNum type="arabicPeriod"/>
            </a:pPr>
            <a:endParaRPr lang="en-US" sz="1800" dirty="0"/>
          </a:p>
          <a:p>
            <a:pPr marL="342900" indent="-342900">
              <a:buAutoNum type="arabicPeriod"/>
            </a:pPr>
            <a:r>
              <a:rPr lang="en-US" sz="1800" dirty="0"/>
              <a:t>Access to shade – Employees taking a preventative cool-down rest “shall be monitored and asked if he or she is experiencing symptoms of heat illness”. Cool down rest areas must be readily accessible.</a:t>
            </a:r>
          </a:p>
          <a:p>
            <a:pPr marL="0" indent="0">
              <a:buNone/>
            </a:pPr>
            <a:endParaRPr lang="en-US" sz="1800" dirty="0"/>
          </a:p>
          <a:p>
            <a:pPr marL="0" indent="0">
              <a:buNone/>
            </a:pPr>
            <a:endParaRPr dirty="0"/>
          </a:p>
        </p:txBody>
      </p:sp>
      <p:sp>
        <p:nvSpPr>
          <p:cNvPr id="6" name="Title 1">
            <a:extLst>
              <a:ext uri="{FF2B5EF4-FFF2-40B4-BE49-F238E27FC236}">
                <a16:creationId xmlns:a16="http://schemas.microsoft.com/office/drawing/2014/main" id="{496350CC-3B03-4FB4-D988-875831246496}"/>
              </a:ext>
            </a:extLst>
          </p:cNvPr>
          <p:cNvSpPr>
            <a:spLocks noGrp="1"/>
          </p:cNvSpPr>
          <p:nvPr>
            <p:ph type="title"/>
          </p:nvPr>
        </p:nvSpPr>
        <p:spPr>
          <a:xfrm>
            <a:off x="838200" y="124980"/>
            <a:ext cx="10515600" cy="1325563"/>
          </a:xfrm>
        </p:spPr>
        <p:txBody>
          <a:bodyPr>
            <a:normAutofit/>
          </a:bodyPr>
          <a:lstStyle/>
          <a:p>
            <a:r>
              <a:rPr lang="en-US" sz="4000" dirty="0"/>
              <a:t>OSHA Heat Stress – Related Standards</a:t>
            </a:r>
          </a:p>
        </p:txBody>
      </p:sp>
      <p:pic>
        <p:nvPicPr>
          <p:cNvPr id="7" name="Picture 2" descr="OSHA Presentation in Electrical - Vinal ...">
            <a:extLst>
              <a:ext uri="{FF2B5EF4-FFF2-40B4-BE49-F238E27FC236}">
                <a16:creationId xmlns:a16="http://schemas.microsoft.com/office/drawing/2014/main" id="{20262AFF-4D08-1157-76EC-9F7F42167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999" y="1450543"/>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448"/>
            <a:ext cx="10515600" cy="885177"/>
          </a:xfrm>
        </p:spPr>
        <p:txBody>
          <a:bodyPr>
            <a:normAutofit/>
          </a:bodyPr>
          <a:lstStyle/>
          <a:p>
            <a:r>
              <a:rPr lang="en-US" sz="4000" dirty="0"/>
              <a:t>EPA Worker Protection Standard</a:t>
            </a:r>
            <a:endParaRPr sz="4000" dirty="0"/>
          </a:p>
        </p:txBody>
      </p:sp>
      <p:sp>
        <p:nvSpPr>
          <p:cNvPr id="6" name="Content Placeholder 5">
            <a:extLst>
              <a:ext uri="{FF2B5EF4-FFF2-40B4-BE49-F238E27FC236}">
                <a16:creationId xmlns:a16="http://schemas.microsoft.com/office/drawing/2014/main" id="{EEE45AD7-43DA-0B27-C696-3F1284AD6106}"/>
              </a:ext>
            </a:extLst>
          </p:cNvPr>
          <p:cNvSpPr>
            <a:spLocks noGrp="1"/>
          </p:cNvSpPr>
          <p:nvPr>
            <p:ph idx="1"/>
          </p:nvPr>
        </p:nvSpPr>
        <p:spPr/>
        <p:txBody>
          <a:bodyPr/>
          <a:lstStyle/>
          <a:p>
            <a:r>
              <a:rPr lang="en-US" sz="1800" dirty="0"/>
              <a:t>The EPA Worker Protection Standard (EPA WPS) was promulgated to protect workers from exposure to agricultural pesticides. The revised EPA WPS published in 1992 included provisions for heat stress management. This was necessitated because of the impermeability of PPE during chemical application work and its required use during re-entry into treated areas before the REI’s (Restricted Entry Intervals) had expired.</a:t>
            </a:r>
          </a:p>
          <a:p>
            <a:endParaRPr lang="en-US" sz="1800" dirty="0"/>
          </a:p>
          <a:p>
            <a:r>
              <a:rPr lang="en-US" sz="1800" dirty="0"/>
              <a:t>Find additional guidance at </a:t>
            </a:r>
            <a:r>
              <a:rPr lang="en-US" sz="1800" dirty="0">
                <a:hlinkClick r:id="rId2"/>
              </a:rPr>
              <a:t>www.epa.gov/</a:t>
            </a:r>
            <a:endParaRPr lang="en-US" sz="1800" dirty="0"/>
          </a:p>
          <a:p>
            <a:endParaRPr lang="en-US" sz="1800" dirty="0"/>
          </a:p>
          <a:p>
            <a:pPr marL="0" indent="0">
              <a:buNone/>
            </a:pPr>
            <a:endParaRPr lang="en-US" sz="1800" dirty="0"/>
          </a:p>
          <a:p>
            <a:pPr marL="0" indent="0">
              <a:buNone/>
            </a:pPr>
            <a:endParaRPr lang="en-US" dirty="0"/>
          </a:p>
        </p:txBody>
      </p:sp>
      <p:pic>
        <p:nvPicPr>
          <p:cNvPr id="9" name="Picture 8">
            <a:extLst>
              <a:ext uri="{FF2B5EF4-FFF2-40B4-BE49-F238E27FC236}">
                <a16:creationId xmlns:a16="http://schemas.microsoft.com/office/drawing/2014/main" id="{7ECE9635-5809-EE40-C61C-1081D4611A0F}"/>
              </a:ext>
            </a:extLst>
          </p:cNvPr>
          <p:cNvPicPr>
            <a:picLocks noChangeAspect="1"/>
          </p:cNvPicPr>
          <p:nvPr/>
        </p:nvPicPr>
        <p:blipFill>
          <a:blip r:embed="rId3"/>
          <a:stretch>
            <a:fillRect/>
          </a:stretch>
        </p:blipFill>
        <p:spPr>
          <a:xfrm>
            <a:off x="5257589" y="4199702"/>
            <a:ext cx="1847180" cy="18288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425"/>
            <a:ext cx="10515600" cy="1021223"/>
          </a:xfrm>
        </p:spPr>
        <p:txBody>
          <a:bodyPr>
            <a:normAutofit/>
          </a:bodyPr>
          <a:lstStyle/>
          <a:p>
            <a:r>
              <a:rPr lang="en-US" sz="4000" dirty="0"/>
              <a:t>Tools for predicting the onset of heat stress</a:t>
            </a:r>
            <a:endParaRPr sz="4000" dirty="0"/>
          </a:p>
        </p:txBody>
      </p:sp>
      <p:sp>
        <p:nvSpPr>
          <p:cNvPr id="4" name="Text Placeholder 3">
            <a:extLst>
              <a:ext uri="{FF2B5EF4-FFF2-40B4-BE49-F238E27FC236}">
                <a16:creationId xmlns:a16="http://schemas.microsoft.com/office/drawing/2014/main" id="{D4FA0D05-29B7-2616-6644-AACFB95E68B3}"/>
              </a:ext>
            </a:extLst>
          </p:cNvPr>
          <p:cNvSpPr txBox="1">
            <a:spLocks/>
          </p:cNvSpPr>
          <p:nvPr/>
        </p:nvSpPr>
        <p:spPr>
          <a:xfrm>
            <a:off x="838200" y="1664292"/>
            <a:ext cx="4500438" cy="37077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578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5787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5787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dirty="0"/>
          </a:p>
          <a:p>
            <a:pPr marL="0" indent="0">
              <a:buNone/>
            </a:pPr>
            <a:r>
              <a:rPr lang="en-US" sz="1900" dirty="0"/>
              <a:t>Monitoring tools to use for taking into account the following factors:</a:t>
            </a:r>
          </a:p>
          <a:p>
            <a:endParaRPr lang="en-US" sz="1900" dirty="0"/>
          </a:p>
          <a:p>
            <a:r>
              <a:rPr lang="en-US" sz="1900" dirty="0"/>
              <a:t>Rising temperature</a:t>
            </a:r>
          </a:p>
          <a:p>
            <a:r>
              <a:rPr lang="en-US" sz="1900" dirty="0"/>
              <a:t>High humidity</a:t>
            </a:r>
          </a:p>
          <a:p>
            <a:r>
              <a:rPr lang="en-US" sz="1900" dirty="0"/>
              <a:t>Intense sun exposure</a:t>
            </a:r>
          </a:p>
          <a:p>
            <a:r>
              <a:rPr lang="en-US" sz="1900" dirty="0"/>
              <a:t>Lack of air movement</a:t>
            </a:r>
          </a:p>
          <a:p>
            <a:r>
              <a:rPr lang="en-US" sz="1900" dirty="0"/>
              <a:t>Machines radiating heat</a:t>
            </a:r>
          </a:p>
          <a:p>
            <a:r>
              <a:rPr lang="en-US" sz="1900" dirty="0"/>
              <a:t>Strenuous work</a:t>
            </a:r>
          </a:p>
          <a:p>
            <a:r>
              <a:rPr lang="en-US" sz="1900" dirty="0"/>
              <a:t>Requirements for PPE</a:t>
            </a:r>
          </a:p>
          <a:p>
            <a:endParaRPr lang="en-US" sz="1900" dirty="0"/>
          </a:p>
          <a:p>
            <a:pPr marL="342900" indent="-342900">
              <a:buFontTx/>
              <a:buChar char="-"/>
            </a:pPr>
            <a:endParaRPr lang="en-US" sz="1900" dirty="0"/>
          </a:p>
          <a:p>
            <a:endParaRPr lang="en-US" sz="1700" dirty="0"/>
          </a:p>
          <a:p>
            <a:endParaRPr lang="en-US" sz="1800" dirty="0"/>
          </a:p>
        </p:txBody>
      </p:sp>
      <p:pic>
        <p:nvPicPr>
          <p:cNvPr id="5" name="Picture 4">
            <a:extLst>
              <a:ext uri="{FF2B5EF4-FFF2-40B4-BE49-F238E27FC236}">
                <a16:creationId xmlns:a16="http://schemas.microsoft.com/office/drawing/2014/main" id="{589EF5BE-EDD2-A017-AF53-B0FB3137D083}"/>
              </a:ext>
            </a:extLst>
          </p:cNvPr>
          <p:cNvPicPr>
            <a:picLocks noChangeAspect="1"/>
          </p:cNvPicPr>
          <p:nvPr/>
        </p:nvPicPr>
        <p:blipFill>
          <a:blip r:embed="rId2"/>
          <a:stretch>
            <a:fillRect/>
          </a:stretch>
        </p:blipFill>
        <p:spPr>
          <a:xfrm>
            <a:off x="5532678" y="1555428"/>
            <a:ext cx="6480213" cy="43968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23"/>
            <a:ext cx="10515600" cy="954628"/>
          </a:xfrm>
        </p:spPr>
        <p:txBody>
          <a:bodyPr>
            <a:normAutofit/>
          </a:bodyPr>
          <a:lstStyle/>
          <a:p>
            <a:r>
              <a:rPr lang="en-US" sz="4000" dirty="0"/>
              <a:t>Weather conditions causing heat stress</a:t>
            </a:r>
            <a:endParaRPr sz="4000" dirty="0"/>
          </a:p>
        </p:txBody>
      </p:sp>
      <p:pic>
        <p:nvPicPr>
          <p:cNvPr id="4" name="Content Placeholder 3">
            <a:extLst>
              <a:ext uri="{FF2B5EF4-FFF2-40B4-BE49-F238E27FC236}">
                <a16:creationId xmlns:a16="http://schemas.microsoft.com/office/drawing/2014/main" id="{5FE040A8-7F7E-626A-BFF2-348B877F2B39}"/>
              </a:ext>
            </a:extLst>
          </p:cNvPr>
          <p:cNvPicPr>
            <a:picLocks noGrp="1" noChangeAspect="1"/>
          </p:cNvPicPr>
          <p:nvPr>
            <p:ph idx="1"/>
          </p:nvPr>
        </p:nvPicPr>
        <p:blipFill>
          <a:blip r:embed="rId2"/>
          <a:stretch>
            <a:fillRect/>
          </a:stretch>
        </p:blipFill>
        <p:spPr>
          <a:xfrm>
            <a:off x="6734436" y="2112817"/>
            <a:ext cx="4294477" cy="2834640"/>
          </a:xfrm>
          <a:prstGeom prst="rect">
            <a:avLst/>
          </a:prstGeom>
        </p:spPr>
      </p:pic>
      <p:sp>
        <p:nvSpPr>
          <p:cNvPr id="6" name="TextBox 5">
            <a:extLst>
              <a:ext uri="{FF2B5EF4-FFF2-40B4-BE49-F238E27FC236}">
                <a16:creationId xmlns:a16="http://schemas.microsoft.com/office/drawing/2014/main" id="{49A4A9F7-E724-B764-A876-6708BECB1B6D}"/>
              </a:ext>
            </a:extLst>
          </p:cNvPr>
          <p:cNvSpPr txBox="1"/>
          <p:nvPr/>
        </p:nvSpPr>
        <p:spPr>
          <a:xfrm>
            <a:off x="640008" y="1960476"/>
            <a:ext cx="6094428" cy="3016210"/>
          </a:xfrm>
          <a:prstGeom prst="rect">
            <a:avLst/>
          </a:prstGeom>
          <a:noFill/>
        </p:spPr>
        <p:txBody>
          <a:bodyPr wrap="square">
            <a:spAutoFit/>
          </a:bodyPr>
          <a:lstStyle/>
          <a:p>
            <a:r>
              <a:rPr lang="en-US" sz="3200" dirty="0"/>
              <a:t>Tools for predicting heat stress conditions</a:t>
            </a:r>
          </a:p>
          <a:p>
            <a:endParaRPr lang="en-US" dirty="0"/>
          </a:p>
          <a:p>
            <a:r>
              <a:rPr lang="en-US" dirty="0"/>
              <a:t>NOAA weather maps can assist employers in preparing for  hot weather work. Some extremely strenuous work may need to be delayed  due to dangerously high temperature extremes and excessive relative humidity.</a:t>
            </a:r>
          </a:p>
          <a:p>
            <a:endParaRPr lang="en-US" dirty="0"/>
          </a:p>
          <a:p>
            <a:r>
              <a:rPr lang="en-US" dirty="0"/>
              <a:t>NOAA – National Oceanic and Atmospheric Admin.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Other contributing factors to occupational heat stress</a:t>
            </a:r>
            <a:endParaRPr sz="4000" dirty="0"/>
          </a:p>
        </p:txBody>
      </p:sp>
      <p:sp>
        <p:nvSpPr>
          <p:cNvPr id="3" name="Content Placeholder 2"/>
          <p:cNvSpPr>
            <a:spLocks noGrp="1"/>
          </p:cNvSpPr>
          <p:nvPr>
            <p:ph idx="1"/>
          </p:nvPr>
        </p:nvSpPr>
        <p:spPr>
          <a:xfrm>
            <a:off x="838200" y="1825625"/>
            <a:ext cx="10515600" cy="4667250"/>
          </a:xfrm>
        </p:spPr>
        <p:txBody>
          <a:bodyPr>
            <a:normAutofit fontScale="47500" lnSpcReduction="20000"/>
          </a:bodyPr>
          <a:lstStyle/>
          <a:p>
            <a:pPr marL="0" indent="0">
              <a:buNone/>
            </a:pPr>
            <a:r>
              <a:rPr lang="en-US" sz="5900" dirty="0"/>
              <a:t>AGE</a:t>
            </a:r>
          </a:p>
          <a:p>
            <a:pPr marL="0" indent="0">
              <a:lnSpc>
                <a:spcPct val="120000"/>
              </a:lnSpc>
              <a:buNone/>
            </a:pPr>
            <a:r>
              <a:rPr lang="en-US" sz="4200" dirty="0"/>
              <a:t>The factors that contribute to an increased risk of heat stress among older workers are:</a:t>
            </a:r>
          </a:p>
          <a:p>
            <a:pPr>
              <a:lnSpc>
                <a:spcPct val="120000"/>
              </a:lnSpc>
            </a:pPr>
            <a:endParaRPr lang="en-US" sz="4200" dirty="0"/>
          </a:p>
          <a:p>
            <a:pPr>
              <a:lnSpc>
                <a:spcPct val="120000"/>
              </a:lnSpc>
            </a:pPr>
            <a:r>
              <a:rPr lang="en-US" sz="4200" dirty="0"/>
              <a:t>Older workers are not able to adjust as quickly to sudden increases in temperatures.</a:t>
            </a:r>
          </a:p>
          <a:p>
            <a:pPr>
              <a:lnSpc>
                <a:spcPct val="120000"/>
              </a:lnSpc>
            </a:pPr>
            <a:endParaRPr lang="en-US" sz="4200" dirty="0"/>
          </a:p>
          <a:p>
            <a:pPr>
              <a:lnSpc>
                <a:spcPct val="120000"/>
              </a:lnSpc>
            </a:pPr>
            <a:r>
              <a:rPr lang="en-US" sz="4200" dirty="0"/>
              <a:t>Older workers are more likely to have medical conditions, including interrupting the body’s normal ability to respond to hot and humid work environments.</a:t>
            </a:r>
          </a:p>
          <a:p>
            <a:pPr>
              <a:lnSpc>
                <a:spcPct val="120000"/>
              </a:lnSpc>
            </a:pPr>
            <a:endParaRPr lang="en-US" sz="4200" dirty="0"/>
          </a:p>
          <a:p>
            <a:pPr>
              <a:lnSpc>
                <a:spcPct val="120000"/>
              </a:lnSpc>
            </a:pPr>
            <a:r>
              <a:rPr lang="en-US" sz="4200" dirty="0"/>
              <a:t>Older workers are more likely to be taking prescription drugs that negatively impact the body’s core temperature regulation, including the cooling effects of perspiration with evaporation.</a:t>
            </a:r>
          </a:p>
          <a:p>
            <a:pPr marL="0" indent="0">
              <a:buNone/>
            </a:pPr>
            <a:endParaRPr lang="en-US" sz="3600" dirty="0"/>
          </a:p>
          <a:p>
            <a:pPr marL="0" indent="0">
              <a:buNone/>
            </a:pPr>
            <a:endParaRPr lang="en-US" sz="3600" dirty="0"/>
          </a:p>
          <a:p>
            <a:pPr marL="0" indent="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667250"/>
          </a:xfrm>
        </p:spPr>
        <p:txBody>
          <a:bodyPr>
            <a:normAutofit fontScale="92500" lnSpcReduction="20000"/>
          </a:bodyPr>
          <a:lstStyle/>
          <a:p>
            <a:pPr marL="0" indent="0">
              <a:buNone/>
            </a:pPr>
            <a:r>
              <a:rPr lang="en-US" sz="3500" dirty="0"/>
              <a:t>MEDICATION</a:t>
            </a:r>
          </a:p>
          <a:p>
            <a:pPr marL="0" indent="0">
              <a:buNone/>
            </a:pPr>
            <a:endParaRPr lang="en-US" dirty="0"/>
          </a:p>
          <a:p>
            <a:pPr marL="0" indent="0">
              <a:buNone/>
            </a:pPr>
            <a:r>
              <a:rPr lang="en-US" sz="2600" dirty="0"/>
              <a:t>Medications including prescription and over-the-counter drugs like antihistamines for easing the symptoms of a runny nose from allergies, will also inhibit normal sweating. This impacts the body’s ability to cool itself.</a:t>
            </a:r>
          </a:p>
          <a:p>
            <a:endParaRPr lang="en-US" sz="2600" dirty="0"/>
          </a:p>
          <a:p>
            <a:pPr marL="0" indent="0">
              <a:buNone/>
            </a:pPr>
            <a:r>
              <a:rPr lang="en-US" sz="2600" dirty="0"/>
              <a:t>Beta blocker meds for high blood pressure are also problematic. Heat stress normally increases heart rate or the pumping of blood in vessels under the skin where convection can rid the body of some heat.</a:t>
            </a:r>
          </a:p>
          <a:p>
            <a:endParaRPr lang="en-US" sz="2600" dirty="0"/>
          </a:p>
          <a:p>
            <a:pPr marL="0" indent="0">
              <a:buNone/>
            </a:pPr>
            <a:r>
              <a:rPr lang="en-US" sz="2600" dirty="0"/>
              <a:t>Beta blocker heat stress symptoms are difficult to assess at the worksite because fellow workers will not recognize the magnitude of the medical emergency until its too late, especially when a heat stroke has reached a critical stage with an extremely high body core temperature.</a:t>
            </a:r>
          </a:p>
          <a:p>
            <a:pPr marL="0" indent="0">
              <a:buNone/>
            </a:pPr>
            <a:endParaRPr dirty="0"/>
          </a:p>
        </p:txBody>
      </p:sp>
      <p:sp>
        <p:nvSpPr>
          <p:cNvPr id="6" name="Title 1">
            <a:extLst>
              <a:ext uri="{FF2B5EF4-FFF2-40B4-BE49-F238E27FC236}">
                <a16:creationId xmlns:a16="http://schemas.microsoft.com/office/drawing/2014/main" id="{C5BEC76B-48AD-A7DF-E28D-010094AFCF06}"/>
              </a:ext>
            </a:extLst>
          </p:cNvPr>
          <p:cNvSpPr>
            <a:spLocks noGrp="1"/>
          </p:cNvSpPr>
          <p:nvPr>
            <p:ph type="title"/>
          </p:nvPr>
        </p:nvSpPr>
        <p:spPr>
          <a:xfrm>
            <a:off x="838200" y="365125"/>
            <a:ext cx="10515600" cy="1325563"/>
          </a:xfrm>
        </p:spPr>
        <p:txBody>
          <a:bodyPr>
            <a:normAutofit/>
          </a:bodyPr>
          <a:lstStyle/>
          <a:p>
            <a:r>
              <a:rPr lang="en-US" sz="4000" dirty="0"/>
              <a:t>Other contributing factors to occupational heat stress</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4194"/>
            <a:ext cx="10515600" cy="5032375"/>
          </a:xfrm>
        </p:spPr>
        <p:txBody>
          <a:bodyPr>
            <a:normAutofit fontScale="70000" lnSpcReduction="20000"/>
          </a:bodyPr>
          <a:lstStyle/>
          <a:p>
            <a:pPr marL="0" indent="0">
              <a:buNone/>
            </a:pPr>
            <a:r>
              <a:rPr lang="en-US" sz="4600" dirty="0"/>
              <a:t>ALCOHOL/STIMULANTS</a:t>
            </a:r>
          </a:p>
          <a:p>
            <a:pPr marL="0" indent="0">
              <a:buNone/>
            </a:pPr>
            <a:endParaRPr lang="en-US" dirty="0"/>
          </a:p>
          <a:p>
            <a:pPr marL="0" indent="0">
              <a:buNone/>
            </a:pPr>
            <a:r>
              <a:rPr lang="en-US" sz="3400" dirty="0"/>
              <a:t>Alcohol is a diuretic, meaning it promotes dehydration in the body. This condition interferes with the body’s ability to regulate its own temperature and may support the onset of heat stress. Fluids that would normally cool the body through perspiration are more often excreted as urine when the body dehydrates.</a:t>
            </a:r>
          </a:p>
          <a:p>
            <a:endParaRPr lang="en-US" sz="3400" dirty="0"/>
          </a:p>
          <a:p>
            <a:pPr marL="0" indent="0">
              <a:buNone/>
            </a:pPr>
            <a:r>
              <a:rPr lang="en-US" sz="3400" dirty="0"/>
              <a:t>One of the heat stress stages, namely heat exhaustion, is characterized by dehydration. If left unrecognized and untreated, the more serious heat stroke stage may follow with tragic consequences, including extremely high rectal temperature readings above 105 degrees F., organ failure, and death.</a:t>
            </a:r>
          </a:p>
          <a:p>
            <a:endParaRPr lang="en-US" sz="3400" dirty="0"/>
          </a:p>
          <a:p>
            <a:pPr marL="0" indent="0">
              <a:buNone/>
            </a:pPr>
            <a:r>
              <a:rPr lang="en-US" sz="3400" dirty="0"/>
              <a:t>Stimulants are products that increase body activity and may be taken for weight loss, depression, and other conditions. Check product labels for health warnings related to hot/humid work conditions.</a:t>
            </a:r>
          </a:p>
          <a:p>
            <a:pPr marL="0" indent="0">
              <a:buNone/>
            </a:pPr>
            <a:endParaRPr dirty="0"/>
          </a:p>
        </p:txBody>
      </p:sp>
      <p:sp>
        <p:nvSpPr>
          <p:cNvPr id="6" name="Title 1">
            <a:extLst>
              <a:ext uri="{FF2B5EF4-FFF2-40B4-BE49-F238E27FC236}">
                <a16:creationId xmlns:a16="http://schemas.microsoft.com/office/drawing/2014/main" id="{767CAA09-E02B-7A8C-99E3-4545E80F42A3}"/>
              </a:ext>
            </a:extLst>
          </p:cNvPr>
          <p:cNvSpPr>
            <a:spLocks noGrp="1"/>
          </p:cNvSpPr>
          <p:nvPr>
            <p:ph type="title"/>
          </p:nvPr>
        </p:nvSpPr>
        <p:spPr>
          <a:xfrm>
            <a:off x="838200" y="261431"/>
            <a:ext cx="10515600" cy="1180871"/>
          </a:xfrm>
        </p:spPr>
        <p:txBody>
          <a:bodyPr>
            <a:normAutofit fontScale="90000"/>
          </a:bodyPr>
          <a:lstStyle/>
          <a:p>
            <a:r>
              <a:rPr lang="en-US" sz="4000" dirty="0"/>
              <a:t>Other contributing factors to occupational heat stress</a:t>
            </a:r>
            <a:endParaRPr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865" y="242577"/>
            <a:ext cx="10906811" cy="1325563"/>
          </a:xfrm>
        </p:spPr>
        <p:txBody>
          <a:bodyPr>
            <a:normAutofit/>
          </a:bodyPr>
          <a:lstStyle/>
          <a:p>
            <a:r>
              <a:rPr lang="en-US" sz="4000" dirty="0"/>
              <a:t>Preventing heat stress among your employees</a:t>
            </a:r>
            <a:endParaRPr sz="4000" dirty="0"/>
          </a:p>
        </p:txBody>
      </p:sp>
      <p:sp>
        <p:nvSpPr>
          <p:cNvPr id="3" name="Content Placeholder 2"/>
          <p:cNvSpPr>
            <a:spLocks noGrp="1"/>
          </p:cNvSpPr>
          <p:nvPr>
            <p:ph idx="1"/>
          </p:nvPr>
        </p:nvSpPr>
        <p:spPr>
          <a:xfrm>
            <a:off x="725865" y="1276677"/>
            <a:ext cx="10515600" cy="5581323"/>
          </a:xfrm>
        </p:spPr>
        <p:txBody>
          <a:bodyPr>
            <a:normAutofit fontScale="25000" lnSpcReduction="20000"/>
          </a:bodyPr>
          <a:lstStyle/>
          <a:p>
            <a:pPr marL="0" indent="0">
              <a:lnSpc>
                <a:spcPct val="120000"/>
              </a:lnSpc>
              <a:spcBef>
                <a:spcPts val="0"/>
              </a:spcBef>
              <a:buNone/>
            </a:pPr>
            <a:r>
              <a:rPr lang="en-US" sz="9800" dirty="0"/>
              <a:t>Preventing and reducing the potential for heat stress among your employees</a:t>
            </a:r>
          </a:p>
          <a:p>
            <a:pPr marL="0" indent="0">
              <a:lnSpc>
                <a:spcPct val="120000"/>
              </a:lnSpc>
              <a:spcBef>
                <a:spcPts val="0"/>
              </a:spcBef>
              <a:buNone/>
            </a:pPr>
            <a:endParaRPr lang="en-US" sz="9800" dirty="0"/>
          </a:p>
          <a:p>
            <a:pPr>
              <a:spcBef>
                <a:spcPts val="0"/>
              </a:spcBef>
            </a:pPr>
            <a:r>
              <a:rPr lang="en-US" sz="8000" dirty="0"/>
              <a:t>Carefully monitor workplace temp &amp; humidity.</a:t>
            </a:r>
          </a:p>
          <a:p>
            <a:endParaRPr lang="en-US" sz="8000" dirty="0"/>
          </a:p>
          <a:p>
            <a:r>
              <a:rPr lang="en-US" sz="8000" dirty="0"/>
              <a:t>Schedule physically demanding work during cooler hours.</a:t>
            </a:r>
          </a:p>
          <a:p>
            <a:endParaRPr lang="en-US" sz="8000" dirty="0"/>
          </a:p>
          <a:p>
            <a:r>
              <a:rPr lang="en-US" sz="8000" dirty="0"/>
              <a:t>Acclimatize your workforce in phases – 7-14 days is a typical acclimatization period.</a:t>
            </a:r>
          </a:p>
          <a:p>
            <a:endParaRPr lang="en-US" sz="8000" dirty="0"/>
          </a:p>
          <a:p>
            <a:r>
              <a:rPr lang="en-US" sz="8000" dirty="0"/>
              <a:t>Decrease work/Increase rest</a:t>
            </a:r>
          </a:p>
          <a:p>
            <a:endParaRPr lang="en-US" sz="8000" dirty="0"/>
          </a:p>
          <a:p>
            <a:r>
              <a:rPr lang="en-US" sz="8000" dirty="0"/>
              <a:t>Provide shade, rest breaks, and liquids!</a:t>
            </a:r>
          </a:p>
          <a:p>
            <a:endParaRPr lang="en-US" sz="8000" dirty="0"/>
          </a:p>
          <a:p>
            <a:r>
              <a:rPr lang="en-US" sz="8000" dirty="0"/>
              <a:t>Halt work under extremely high temperatures.</a:t>
            </a:r>
          </a:p>
          <a:p>
            <a:endParaRPr lang="en-US" sz="8000" dirty="0"/>
          </a:p>
          <a:p>
            <a:r>
              <a:rPr lang="en-US" sz="8000" dirty="0"/>
              <a:t>Train your workers on recognizing heat stress symptoms.</a:t>
            </a:r>
          </a:p>
          <a:p>
            <a:pPr marL="0" indent="0">
              <a:buNone/>
            </a:pPr>
            <a:endParaRPr lang="en-US" sz="3200" dirty="0"/>
          </a:p>
          <a:p>
            <a:pPr marL="0" indent="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5E1CF-1B1A-127F-02EA-2EAC7B08C094}"/>
              </a:ext>
            </a:extLst>
          </p:cNvPr>
          <p:cNvSpPr>
            <a:spLocks noGrp="1"/>
          </p:cNvSpPr>
          <p:nvPr>
            <p:ph type="ctrTitle"/>
          </p:nvPr>
        </p:nvSpPr>
        <p:spPr/>
        <p:txBody>
          <a:bodyPr/>
          <a:lstStyle/>
          <a:p>
            <a:r>
              <a:rPr lang="en-US" dirty="0"/>
              <a:t>Heat Stress Among Landscape Workers	</a:t>
            </a:r>
          </a:p>
        </p:txBody>
      </p:sp>
      <p:sp>
        <p:nvSpPr>
          <p:cNvPr id="5" name="Subtitle 4">
            <a:extLst>
              <a:ext uri="{FF2B5EF4-FFF2-40B4-BE49-F238E27FC236}">
                <a16:creationId xmlns:a16="http://schemas.microsoft.com/office/drawing/2014/main" id="{C7C7E1E8-4270-5481-A04F-554658BB8878}"/>
              </a:ext>
            </a:extLst>
          </p:cNvPr>
          <p:cNvSpPr>
            <a:spLocks noGrp="1"/>
          </p:cNvSpPr>
          <p:nvPr>
            <p:ph type="subTitle" idx="1"/>
          </p:nvPr>
        </p:nvSpPr>
        <p:spPr/>
        <p:txBody>
          <a:bodyPr/>
          <a:lstStyle/>
          <a:p>
            <a:r>
              <a:rPr lang="en-US" dirty="0"/>
              <a:t>Don’t Allow hot and humid weather to take its toll on your employees!</a:t>
            </a:r>
          </a:p>
        </p:txBody>
      </p:sp>
      <p:sp>
        <p:nvSpPr>
          <p:cNvPr id="3" name="TextBox 2">
            <a:extLst>
              <a:ext uri="{FF2B5EF4-FFF2-40B4-BE49-F238E27FC236}">
                <a16:creationId xmlns:a16="http://schemas.microsoft.com/office/drawing/2014/main" id="{4341EA15-12C1-B2D6-20D4-5272AC0CA154}"/>
              </a:ext>
            </a:extLst>
          </p:cNvPr>
          <p:cNvSpPr txBox="1"/>
          <p:nvPr/>
        </p:nvSpPr>
        <p:spPr>
          <a:xfrm>
            <a:off x="2762609" y="3252246"/>
            <a:ext cx="6094562" cy="2862322"/>
          </a:xfrm>
          <a:prstGeom prst="rect">
            <a:avLst/>
          </a:prstGeom>
          <a:noFill/>
        </p:spPr>
        <p:txBody>
          <a:bodyPr wrap="square">
            <a:spAutoFit/>
          </a:bodyPr>
          <a:lstStyle/>
          <a:p>
            <a:r>
              <a:rPr lang="en-US" sz="2000" dirty="0">
                <a:solidFill>
                  <a:schemeClr val="bg1"/>
                </a:solidFill>
              </a:rPr>
              <a:t>We will discuss: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Introduction to occupational heat exposure</a:t>
            </a:r>
          </a:p>
          <a:p>
            <a:pPr marL="285750" indent="-285750">
              <a:buFont typeface="Arial" panose="020B0604020202020204" pitchFamily="34" charset="0"/>
              <a:buChar char="•"/>
            </a:pPr>
            <a:r>
              <a:rPr lang="en-US" sz="2000" dirty="0">
                <a:solidFill>
                  <a:schemeClr val="bg1"/>
                </a:solidFill>
              </a:rPr>
              <a:t>Heat illness and heat stress defined</a:t>
            </a:r>
          </a:p>
          <a:p>
            <a:pPr marL="285750" indent="-285750">
              <a:buFont typeface="Arial" panose="020B0604020202020204" pitchFamily="34" charset="0"/>
              <a:buChar char="•"/>
            </a:pPr>
            <a:r>
              <a:rPr lang="en-US" sz="2000" dirty="0">
                <a:solidFill>
                  <a:schemeClr val="bg1"/>
                </a:solidFill>
              </a:rPr>
              <a:t>OSHA Heat Stress NEP and EPA/WPS</a:t>
            </a:r>
          </a:p>
          <a:p>
            <a:pPr marL="285750" indent="-285750">
              <a:buFont typeface="Arial" panose="020B0604020202020204" pitchFamily="34" charset="0"/>
              <a:buChar char="•"/>
            </a:pPr>
            <a:r>
              <a:rPr lang="en-US" sz="2000" dirty="0">
                <a:solidFill>
                  <a:schemeClr val="bg1"/>
                </a:solidFill>
              </a:rPr>
              <a:t>Tools for predicting the onset of heat stress</a:t>
            </a:r>
          </a:p>
          <a:p>
            <a:pPr marL="285750" indent="-285750">
              <a:buFont typeface="Arial" panose="020B0604020202020204" pitchFamily="34" charset="0"/>
              <a:buChar char="•"/>
            </a:pPr>
            <a:r>
              <a:rPr lang="en-US" sz="2000" dirty="0">
                <a:solidFill>
                  <a:schemeClr val="bg1"/>
                </a:solidFill>
              </a:rPr>
              <a:t>Weather conditions causing heat stress</a:t>
            </a:r>
          </a:p>
          <a:p>
            <a:pPr marL="285750" indent="-285750">
              <a:buFont typeface="Arial" panose="020B0604020202020204" pitchFamily="34" charset="0"/>
              <a:buChar char="•"/>
            </a:pPr>
            <a:r>
              <a:rPr lang="en-US" sz="2000" dirty="0">
                <a:solidFill>
                  <a:schemeClr val="bg1"/>
                </a:solidFill>
              </a:rPr>
              <a:t>Other contributing factors</a:t>
            </a:r>
          </a:p>
          <a:p>
            <a:pPr marL="285750" indent="-285750">
              <a:buFont typeface="Arial" panose="020B0604020202020204" pitchFamily="34" charset="0"/>
              <a:buChar char="•"/>
            </a:pPr>
            <a:r>
              <a:rPr lang="en-US" sz="2000" dirty="0">
                <a:solidFill>
                  <a:schemeClr val="bg1"/>
                </a:solidFill>
              </a:rPr>
              <a:t>Preventing heat stress among your employees</a:t>
            </a:r>
          </a:p>
        </p:txBody>
      </p:sp>
    </p:spTree>
    <p:extLst>
      <p:ext uri="{BB962C8B-B14F-4D97-AF65-F5344CB8AC3E}">
        <p14:creationId xmlns:p14="http://schemas.microsoft.com/office/powerpoint/2010/main" val="353616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550"/>
          </a:xfrm>
        </p:spPr>
        <p:txBody>
          <a:bodyPr/>
          <a:lstStyle/>
          <a:p>
            <a:r>
              <a:rPr lang="en-US" dirty="0"/>
              <a:t>Things to remember</a:t>
            </a:r>
            <a:endParaRPr dirty="0"/>
          </a:p>
        </p:txBody>
      </p:sp>
      <p:sp>
        <p:nvSpPr>
          <p:cNvPr id="3" name="Content Placeholder 2"/>
          <p:cNvSpPr>
            <a:spLocks noGrp="1"/>
          </p:cNvSpPr>
          <p:nvPr>
            <p:ph idx="1"/>
          </p:nvPr>
        </p:nvSpPr>
        <p:spPr>
          <a:xfrm>
            <a:off x="777815" y="1368425"/>
            <a:ext cx="10515600" cy="5124450"/>
          </a:xfrm>
        </p:spPr>
        <p:txBody>
          <a:bodyPr>
            <a:normAutofit fontScale="25000" lnSpcReduction="20000"/>
          </a:bodyPr>
          <a:lstStyle/>
          <a:p>
            <a:r>
              <a:rPr lang="en-US" sz="8000" dirty="0"/>
              <a:t>Thirst is not a good indicator of the need for drinking water at the worksite.</a:t>
            </a:r>
          </a:p>
          <a:p>
            <a:endParaRPr lang="en-US" sz="8000" dirty="0"/>
          </a:p>
          <a:p>
            <a:r>
              <a:rPr lang="en-US" sz="8000" dirty="0"/>
              <a:t>Occupational heat stress has side effects that may not be apparent to the worker or supervisor.</a:t>
            </a:r>
          </a:p>
          <a:p>
            <a:endParaRPr lang="en-US" sz="8000" dirty="0"/>
          </a:p>
          <a:p>
            <a:r>
              <a:rPr lang="en-US" sz="8000" dirty="0"/>
              <a:t>Acclimatization takes 7-14 days to achieve for most workers and can be undone in 4-5 days.</a:t>
            </a:r>
          </a:p>
          <a:p>
            <a:endParaRPr lang="en-US" sz="8000" dirty="0"/>
          </a:p>
          <a:p>
            <a:r>
              <a:rPr lang="en-US" sz="8000" dirty="0"/>
              <a:t>It doesn’t take extremely high air temperatures for the onset of heat stress – medication can be a factor.</a:t>
            </a:r>
          </a:p>
          <a:p>
            <a:endParaRPr lang="en-US" sz="8000" dirty="0"/>
          </a:p>
          <a:p>
            <a:r>
              <a:rPr lang="en-US" sz="8000" dirty="0"/>
              <a:t>Even the mildest types of heat stress can seriously affect the ability of workers to operate machinery.</a:t>
            </a:r>
          </a:p>
          <a:p>
            <a:endParaRPr lang="en-US" sz="8000" dirty="0"/>
          </a:p>
          <a:p>
            <a:r>
              <a:rPr lang="en-US" sz="8000" dirty="0"/>
              <a:t>Locations where air temperatures can be extreme need a “hot weather work” training program.</a:t>
            </a:r>
          </a:p>
          <a:p>
            <a:pPr marL="0" indent="0">
              <a:buNone/>
            </a:pPr>
            <a:endParaRPr dirty="0"/>
          </a:p>
          <a:p>
            <a:endParaRPr dirty="0"/>
          </a:p>
          <a:p>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76EE-9ED6-7799-4AC0-CE9802DC9CD4}"/>
              </a:ext>
            </a:extLst>
          </p:cNvPr>
          <p:cNvSpPr>
            <a:spLocks noGrp="1"/>
          </p:cNvSpPr>
          <p:nvPr>
            <p:ph type="title"/>
          </p:nvPr>
        </p:nvSpPr>
        <p:spPr>
          <a:xfrm>
            <a:off x="838200" y="365125"/>
            <a:ext cx="10515600" cy="833755"/>
          </a:xfrm>
        </p:spPr>
        <p:txBody>
          <a:bodyPr/>
          <a:lstStyle/>
          <a:p>
            <a:r>
              <a:rPr lang="en-US" dirty="0"/>
              <a:t>Additional References on Heat Stress</a:t>
            </a:r>
          </a:p>
        </p:txBody>
      </p:sp>
      <p:sp>
        <p:nvSpPr>
          <p:cNvPr id="4" name="TextBox 3">
            <a:extLst>
              <a:ext uri="{FF2B5EF4-FFF2-40B4-BE49-F238E27FC236}">
                <a16:creationId xmlns:a16="http://schemas.microsoft.com/office/drawing/2014/main" id="{50C7A8F6-E5D0-B9CF-C1C0-A0C543B67317}"/>
              </a:ext>
            </a:extLst>
          </p:cNvPr>
          <p:cNvSpPr txBox="1"/>
          <p:nvPr/>
        </p:nvSpPr>
        <p:spPr>
          <a:xfrm>
            <a:off x="1005840" y="1536174"/>
            <a:ext cx="9509760"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ptos" panose="020B0004020202020204" pitchFamily="34" charset="0"/>
                <a:ea typeface="Aptos" panose="020B0004020202020204" pitchFamily="34" charset="0"/>
                <a:cs typeface="Aptos" panose="020B0004020202020204" pitchFamily="34" charset="0"/>
              </a:rPr>
              <a:t>OSHA General Duty Clause </a:t>
            </a:r>
            <a:r>
              <a:rPr lang="en-US" sz="2400" u="sng" dirty="0">
                <a:solidFill>
                  <a:schemeClr val="accent1"/>
                </a:solidFill>
                <a:latin typeface="Aptos" panose="020B00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https://www.osha.gov/generaldutyclause</a:t>
            </a:r>
            <a:endParaRPr lang="en-US" sz="2400" dirty="0">
              <a:solidFill>
                <a:schemeClr val="accent1"/>
              </a:solidFill>
              <a:latin typeface="Aptos" panose="020B0004020202020204" pitchFamily="34" charset="0"/>
              <a:ea typeface="Aptos" panose="020B0004020202020204" pitchFamily="34" charset="0"/>
              <a:cs typeface="Aptos" panose="020B0004020202020204" pitchFamily="34" charset="0"/>
            </a:endParaRPr>
          </a:p>
          <a:p>
            <a:pPr marL="0" marR="0">
              <a:buNone/>
            </a:pP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Stress: A Hazardous Occupational Risk for Vulnerable Workers. NIH National Library of Medicine, June 1, 2023.</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Exhaustion. Cleveland Clinic, October 1, 2024.</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Stress and Workers. CDC-NIOSH, March 3, 2026.</a:t>
            </a:r>
          </a:p>
          <a:p>
            <a:pPr marR="0"/>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342900" marR="0" indent="-342900">
              <a:buFont typeface="Arial" panose="020B0604020202020204" pitchFamily="34" charset="0"/>
              <a:buChar char="•"/>
            </a:pPr>
            <a:r>
              <a:rPr lang="en-US" sz="2400" dirty="0">
                <a:effectLst/>
                <a:latin typeface="Aptos" panose="020B0004020202020204" pitchFamily="34" charset="0"/>
                <a:ea typeface="Aptos" panose="020B0004020202020204" pitchFamily="34" charset="0"/>
                <a:cs typeface="Aptos" panose="020B0004020202020204" pitchFamily="34" charset="0"/>
              </a:rPr>
              <a:t>Heat NEP (OSHA National Emphasis Program). CPL 03-00-024, </a:t>
            </a:r>
            <a:r>
              <a:rPr lang="en-US" sz="2400" u="sng" dirty="0">
                <a:solidFill>
                  <a:schemeClr val="accent1"/>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www.osha.gov</a:t>
            </a:r>
            <a:r>
              <a:rPr lang="en-US" sz="2400" dirty="0">
                <a:effectLst/>
                <a:latin typeface="Aptos" panose="020B0004020202020204" pitchFamily="34" charset="0"/>
                <a:ea typeface="Aptos" panose="020B0004020202020204" pitchFamily="34" charset="0"/>
                <a:cs typeface="Aptos" panose="020B0004020202020204" pitchFamily="34" charset="0"/>
              </a:rPr>
              <a:t>, April 10, 2026.</a:t>
            </a:r>
          </a:p>
        </p:txBody>
      </p:sp>
    </p:spTree>
    <p:extLst>
      <p:ext uri="{BB962C8B-B14F-4D97-AF65-F5344CB8AC3E}">
        <p14:creationId xmlns:p14="http://schemas.microsoft.com/office/powerpoint/2010/main" val="148377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564764"/>
          </a:xfrm>
        </p:spPr>
        <p:txBody>
          <a:bodyPr>
            <a:normAutofit/>
          </a:bodyPr>
          <a:lstStyle/>
          <a:p>
            <a:br>
              <a:rPr dirty="0"/>
            </a:br>
            <a:endParaRPr dirty="0"/>
          </a:p>
        </p:txBody>
      </p:sp>
      <p:sp>
        <p:nvSpPr>
          <p:cNvPr id="3" name="Subtitle 2"/>
          <p:cNvSpPr>
            <a:spLocks noGrp="1"/>
          </p:cNvSpPr>
          <p:nvPr>
            <p:ph type="subTitle" idx="1"/>
          </p:nvPr>
        </p:nvSpPr>
        <p:spPr/>
        <p:txBody>
          <a:bodyPr/>
          <a:lstStyle/>
          <a:p>
            <a:r>
              <a:rPr dirty="0"/>
              <a:t> </a:t>
            </a:r>
          </a:p>
        </p:txBody>
      </p:sp>
      <p:sp>
        <p:nvSpPr>
          <p:cNvPr id="4" name="TextBox 3">
            <a:extLst>
              <a:ext uri="{FF2B5EF4-FFF2-40B4-BE49-F238E27FC236}">
                <a16:creationId xmlns:a16="http://schemas.microsoft.com/office/drawing/2014/main" id="{DCDACD8F-2459-2E8D-E608-457A4E8DC10A}"/>
              </a:ext>
            </a:extLst>
          </p:cNvPr>
          <p:cNvSpPr txBox="1"/>
          <p:nvPr/>
        </p:nvSpPr>
        <p:spPr>
          <a:xfrm>
            <a:off x="637310" y="1728203"/>
            <a:ext cx="10677237" cy="4431983"/>
          </a:xfrm>
          <a:prstGeom prst="rect">
            <a:avLst/>
          </a:prstGeom>
          <a:noFill/>
        </p:spPr>
        <p:txBody>
          <a:bodyPr wrap="square" rtlCol="0">
            <a:spAutoFit/>
          </a:bodyPr>
          <a:lstStyle/>
          <a:p>
            <a:endParaRPr lang="en-US" dirty="0"/>
          </a:p>
          <a:p>
            <a:r>
              <a:rPr lang="en-US" sz="2400" dirty="0"/>
              <a:t>Many workers in both indoor and outdoor environments are exposed to heat while working.  Work involving </a:t>
            </a:r>
            <a:r>
              <a:rPr lang="en-US" sz="2400" u="sng" dirty="0"/>
              <a:t>high air temperatures</a:t>
            </a:r>
            <a:r>
              <a:rPr lang="en-US" sz="2400" dirty="0"/>
              <a:t>, </a:t>
            </a:r>
            <a:r>
              <a:rPr lang="en-US" sz="2400" u="sng" dirty="0"/>
              <a:t>radiant heat</a:t>
            </a:r>
            <a:r>
              <a:rPr lang="en-US" sz="2400" dirty="0"/>
              <a:t>, </a:t>
            </a:r>
            <a:r>
              <a:rPr lang="en-US" sz="2400" u="sng" dirty="0"/>
              <a:t>high humidity</a:t>
            </a:r>
            <a:r>
              <a:rPr lang="en-US" sz="2400" dirty="0"/>
              <a:t>, </a:t>
            </a:r>
            <a:r>
              <a:rPr lang="en-US" sz="2400" u="sng" dirty="0"/>
              <a:t>direct contact with hot surfaces or objects</a:t>
            </a:r>
            <a:r>
              <a:rPr lang="en-US" sz="2400" dirty="0"/>
              <a:t>, and </a:t>
            </a:r>
            <a:r>
              <a:rPr lang="en-US" sz="2400" u="sng" dirty="0"/>
              <a:t>strenuous physical activity</a:t>
            </a:r>
            <a:r>
              <a:rPr lang="en-US" sz="2400" dirty="0"/>
              <a:t> can result in heat-related illnesses.</a:t>
            </a:r>
          </a:p>
          <a:p>
            <a:endParaRPr lang="en-US" sz="2400" dirty="0"/>
          </a:p>
          <a:p>
            <a:r>
              <a:rPr lang="en-US" sz="2400" dirty="0"/>
              <a:t>All of the above factors (and other circumstances) are potential exposure factors for landscape workers!</a:t>
            </a:r>
          </a:p>
          <a:p>
            <a:endParaRPr lang="en-US" sz="2400" dirty="0"/>
          </a:p>
          <a:p>
            <a:r>
              <a:rPr lang="en-US" sz="2400" dirty="0"/>
              <a:t>During this presentation we will carefully examine these contributors to heat stress and suggest methods for preventing or limiting their impact on worker safety and health.</a:t>
            </a:r>
          </a:p>
        </p:txBody>
      </p:sp>
      <p:sp>
        <p:nvSpPr>
          <p:cNvPr id="6" name="TextBox 5">
            <a:extLst>
              <a:ext uri="{FF2B5EF4-FFF2-40B4-BE49-F238E27FC236}">
                <a16:creationId xmlns:a16="http://schemas.microsoft.com/office/drawing/2014/main" id="{757527F2-4689-01CA-FDD8-B112B05C4186}"/>
              </a:ext>
            </a:extLst>
          </p:cNvPr>
          <p:cNvSpPr txBox="1"/>
          <p:nvPr/>
        </p:nvSpPr>
        <p:spPr>
          <a:xfrm>
            <a:off x="637310" y="493376"/>
            <a:ext cx="9809018" cy="707886"/>
          </a:xfrm>
          <a:prstGeom prst="rect">
            <a:avLst/>
          </a:prstGeom>
          <a:noFill/>
        </p:spPr>
        <p:txBody>
          <a:bodyPr wrap="square" rtlCol="0">
            <a:spAutoFit/>
          </a:bodyPr>
          <a:lstStyle/>
          <a:p>
            <a:r>
              <a:rPr lang="en-US" sz="4000" dirty="0">
                <a:solidFill>
                  <a:srgbClr val="48A23F"/>
                </a:solidFill>
              </a:rPr>
              <a:t>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3"/>
            <a:ext cx="10515600" cy="1325563"/>
          </a:xfrm>
        </p:spPr>
        <p:txBody>
          <a:bodyPr/>
          <a:lstStyle/>
          <a:p>
            <a:r>
              <a:rPr lang="en-US" sz="4000" dirty="0"/>
              <a:t>Heat Illness and Heat Stress Definitions</a:t>
            </a:r>
            <a:br>
              <a:rPr lang="en-US" dirty="0"/>
            </a:br>
            <a:endParaRPr dirty="0"/>
          </a:p>
        </p:txBody>
      </p:sp>
      <p:sp>
        <p:nvSpPr>
          <p:cNvPr id="3" name="Content Placeholder 2"/>
          <p:cNvSpPr>
            <a:spLocks noGrp="1"/>
          </p:cNvSpPr>
          <p:nvPr>
            <p:ph idx="1"/>
          </p:nvPr>
        </p:nvSpPr>
        <p:spPr/>
        <p:txBody>
          <a:bodyPr>
            <a:normAutofit lnSpcReduction="10000"/>
          </a:bodyPr>
          <a:lstStyle/>
          <a:p>
            <a:pPr marL="0" indent="0">
              <a:buNone/>
            </a:pPr>
            <a:r>
              <a:rPr lang="en-US" sz="3200" dirty="0"/>
              <a:t>THERMOREGULATION</a:t>
            </a:r>
          </a:p>
          <a:p>
            <a:pPr marL="0" indent="0">
              <a:buNone/>
            </a:pPr>
            <a:endParaRPr lang="en-US" sz="1800" dirty="0"/>
          </a:p>
          <a:p>
            <a:pPr marL="0" indent="0">
              <a:buNone/>
            </a:pPr>
            <a:r>
              <a:rPr lang="en-US" sz="2400" dirty="0"/>
              <a:t>Thermoregulation is the ability of the human body to adjust to excessively cold, or excessively hot environmental conditions.</a:t>
            </a:r>
          </a:p>
          <a:p>
            <a:pPr marL="0" indent="0">
              <a:buNone/>
            </a:pPr>
            <a:endParaRPr lang="en-US" sz="2400" dirty="0"/>
          </a:p>
          <a:p>
            <a:pPr marL="0" indent="0">
              <a:buNone/>
            </a:pPr>
            <a:r>
              <a:rPr lang="en-US" sz="2400" dirty="0"/>
              <a:t>This webinar will deal with the human body’s reaction to excessively hot conditions, referred to as HYPERTHERMIA.</a:t>
            </a:r>
          </a:p>
          <a:p>
            <a:pPr marL="0" indent="0">
              <a:buNone/>
            </a:pPr>
            <a:r>
              <a:rPr lang="en-US" sz="2400" dirty="0"/>
              <a:t>When exposed to hot working conditions, the body must be able to get rid of excess heat to maintain a stable internal temperature (normally 98.6 degrees F.). If the body can not “regulate”, the body core temperature will rise to dangerous levels and result in progressively more severe heat-related illness.</a:t>
            </a:r>
          </a:p>
          <a:p>
            <a:pPr marL="0" indent="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416"/>
            <a:ext cx="10515600" cy="1121930"/>
          </a:xfrm>
        </p:spPr>
        <p:txBody>
          <a:bodyPr>
            <a:normAutofit/>
          </a:bodyPr>
          <a:lstStyle/>
          <a:p>
            <a:r>
              <a:rPr lang="en-US" sz="4000" dirty="0"/>
              <a:t>Heat Illness and Heat Stress Definitions</a:t>
            </a:r>
            <a:endParaRPr sz="4000" dirty="0"/>
          </a:p>
        </p:txBody>
      </p:sp>
      <p:sp>
        <p:nvSpPr>
          <p:cNvPr id="3" name="Content Placeholder 2"/>
          <p:cNvSpPr>
            <a:spLocks noGrp="1"/>
          </p:cNvSpPr>
          <p:nvPr>
            <p:ph idx="1"/>
          </p:nvPr>
        </p:nvSpPr>
        <p:spPr/>
        <p:txBody>
          <a:bodyPr>
            <a:normAutofit/>
          </a:bodyPr>
          <a:lstStyle/>
          <a:p>
            <a:pPr marL="0" indent="0">
              <a:buNone/>
            </a:pPr>
            <a:r>
              <a:rPr lang="en-US" sz="3200" dirty="0"/>
              <a:t>ACCLIMATIZATION</a:t>
            </a:r>
          </a:p>
          <a:p>
            <a:pPr marL="0" indent="0">
              <a:buNone/>
            </a:pPr>
            <a:endParaRPr lang="en-US" sz="1800" dirty="0"/>
          </a:p>
          <a:p>
            <a:pPr marL="0" indent="0">
              <a:buNone/>
            </a:pPr>
            <a:r>
              <a:rPr lang="en-US" sz="2400" dirty="0"/>
              <a:t>This term refers to the gradual ability of the human body to adapt to increasingly more strenuous physical activity that takes place in a work environment with higher temperatures and humidity.</a:t>
            </a:r>
          </a:p>
          <a:p>
            <a:pPr marL="0" indent="0">
              <a:buNone/>
            </a:pPr>
            <a:r>
              <a:rPr lang="en-US" sz="2400" dirty="0"/>
              <a:t>Essentially, new hires in the landscape industry may be asked to do manual outdoor work for which their bodies are not prepared.</a:t>
            </a:r>
          </a:p>
          <a:p>
            <a:pPr marL="0" indent="0">
              <a:buNone/>
            </a:pPr>
            <a:r>
              <a:rPr lang="en-US" sz="2400" dirty="0"/>
              <a:t>Acclimatization may take a well-planned week or two of increasingly more strenuous work.</a:t>
            </a:r>
          </a:p>
          <a:p>
            <a:pPr marL="0" indent="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7"/>
            <a:ext cx="10515600" cy="891021"/>
          </a:xfrm>
        </p:spPr>
        <p:txBody>
          <a:bodyPr>
            <a:normAutofit/>
          </a:bodyPr>
          <a:lstStyle/>
          <a:p>
            <a:r>
              <a:rPr lang="en-US" sz="4000" dirty="0"/>
              <a:t>Heat Illness and Heat Stress Definitions</a:t>
            </a:r>
            <a:endParaRPr sz="4000" dirty="0"/>
          </a:p>
        </p:txBody>
      </p:sp>
      <p:sp>
        <p:nvSpPr>
          <p:cNvPr id="3" name="Content Placeholder 2"/>
          <p:cNvSpPr>
            <a:spLocks noGrp="1"/>
          </p:cNvSpPr>
          <p:nvPr>
            <p:ph idx="1"/>
          </p:nvPr>
        </p:nvSpPr>
        <p:spPr>
          <a:xfrm>
            <a:off x="838200" y="1391515"/>
            <a:ext cx="10515600" cy="5184487"/>
          </a:xfrm>
        </p:spPr>
        <p:txBody>
          <a:bodyPr>
            <a:normAutofit/>
          </a:bodyPr>
          <a:lstStyle/>
          <a:p>
            <a:pPr marL="0" indent="0">
              <a:buNone/>
            </a:pPr>
            <a:r>
              <a:rPr lang="en-US" sz="3200" dirty="0"/>
              <a:t>HEAT INDEX</a:t>
            </a:r>
          </a:p>
          <a:p>
            <a:pPr marL="0" indent="0">
              <a:buNone/>
            </a:pPr>
            <a:r>
              <a:rPr lang="en-US" sz="1800" dirty="0"/>
              <a:t>The heat index is a combination of air temperature and relative humidity and how comfortable/uncomfortable humans feel when exposed to this modified air temperature.</a:t>
            </a:r>
          </a:p>
          <a:p>
            <a:pPr marL="0" indent="0">
              <a:buNone/>
            </a:pPr>
            <a:r>
              <a:rPr lang="en-US" sz="1800" dirty="0"/>
              <a:t>Since the human body normally cools itself through perspiration and evaporation,  anything that interrupts this process like high humidity, can lower the rate of body heat removal and result in some level of heat stress.</a:t>
            </a:r>
          </a:p>
          <a:p>
            <a:pPr marL="0" indent="0">
              <a:buNone/>
            </a:pPr>
            <a:endParaRPr dirty="0"/>
          </a:p>
        </p:txBody>
      </p:sp>
      <p:pic>
        <p:nvPicPr>
          <p:cNvPr id="4" name="Picture 3">
            <a:extLst>
              <a:ext uri="{FF2B5EF4-FFF2-40B4-BE49-F238E27FC236}">
                <a16:creationId xmlns:a16="http://schemas.microsoft.com/office/drawing/2014/main" id="{BEA24308-C0B0-BAA4-CC6A-672605588167}"/>
              </a:ext>
            </a:extLst>
          </p:cNvPr>
          <p:cNvPicPr>
            <a:picLocks noChangeAspect="1"/>
          </p:cNvPicPr>
          <p:nvPr/>
        </p:nvPicPr>
        <p:blipFill>
          <a:blip r:embed="rId2"/>
          <a:stretch>
            <a:fillRect/>
          </a:stretch>
        </p:blipFill>
        <p:spPr>
          <a:xfrm>
            <a:off x="5398363" y="3111304"/>
            <a:ext cx="5035676" cy="32918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Six levels of occupational heat illness</a:t>
            </a:r>
          </a:p>
          <a:p>
            <a:pPr marL="0" indent="0">
              <a:buNone/>
            </a:pPr>
            <a:endParaRPr lang="en-US" sz="1800" dirty="0"/>
          </a:p>
          <a:p>
            <a:pPr marL="0" indent="0">
              <a:buNone/>
            </a:pPr>
            <a:r>
              <a:rPr lang="en-US" sz="1800" dirty="0"/>
              <a:t>A breakdown of heat-related illnesses on this list is ranked less serious to those that are “life-threatening” and would include:</a:t>
            </a:r>
          </a:p>
          <a:p>
            <a:pPr marL="0" indent="0">
              <a:buNone/>
            </a:pPr>
            <a:endParaRPr lang="en-US" sz="1800" dirty="0"/>
          </a:p>
          <a:p>
            <a:pPr>
              <a:buFontTx/>
              <a:buChar char="-"/>
            </a:pPr>
            <a:r>
              <a:rPr lang="en-US" sz="1800" dirty="0"/>
              <a:t>Heat Fatigue</a:t>
            </a:r>
          </a:p>
          <a:p>
            <a:pPr>
              <a:buFontTx/>
              <a:buChar char="-"/>
            </a:pPr>
            <a:r>
              <a:rPr lang="en-US" sz="1800" dirty="0"/>
              <a:t>Heat Rashes</a:t>
            </a:r>
          </a:p>
          <a:p>
            <a:pPr>
              <a:buFontTx/>
              <a:buChar char="-"/>
            </a:pPr>
            <a:r>
              <a:rPr lang="en-US" sz="1800" dirty="0"/>
              <a:t>Heat Collapse (aka “fainting”)</a:t>
            </a:r>
          </a:p>
          <a:p>
            <a:pPr>
              <a:buFontTx/>
              <a:buChar char="-"/>
            </a:pPr>
            <a:r>
              <a:rPr lang="en-US" sz="1800" dirty="0"/>
              <a:t>Heat Cramps</a:t>
            </a:r>
          </a:p>
          <a:p>
            <a:pPr>
              <a:buFontTx/>
              <a:buChar char="-"/>
            </a:pPr>
            <a:r>
              <a:rPr lang="en-US" sz="1800" dirty="0"/>
              <a:t>Heat Exhaustion</a:t>
            </a:r>
          </a:p>
          <a:p>
            <a:pPr>
              <a:buFontTx/>
              <a:buChar char="-"/>
            </a:pPr>
            <a:r>
              <a:rPr lang="en-US" sz="1800" dirty="0"/>
              <a:t>Heat Stroke</a:t>
            </a:r>
          </a:p>
          <a:p>
            <a:pPr marL="0" indent="0">
              <a:buNone/>
            </a:pPr>
            <a:endParaRPr dirty="0"/>
          </a:p>
        </p:txBody>
      </p:sp>
      <p:sp>
        <p:nvSpPr>
          <p:cNvPr id="4" name="Title 1">
            <a:extLst>
              <a:ext uri="{FF2B5EF4-FFF2-40B4-BE49-F238E27FC236}">
                <a16:creationId xmlns:a16="http://schemas.microsoft.com/office/drawing/2014/main" id="{05B265C5-D5AD-961F-CFBB-7D8A29499DD8}"/>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
        <p:nvSpPr>
          <p:cNvPr id="7" name="Arrow: Down 6">
            <a:extLst>
              <a:ext uri="{FF2B5EF4-FFF2-40B4-BE49-F238E27FC236}">
                <a16:creationId xmlns:a16="http://schemas.microsoft.com/office/drawing/2014/main" id="{44ADC316-C698-8AA3-1A0E-7704C137E865}"/>
              </a:ext>
            </a:extLst>
          </p:cNvPr>
          <p:cNvSpPr/>
          <p:nvPr/>
        </p:nvSpPr>
        <p:spPr>
          <a:xfrm>
            <a:off x="7927851" y="3502101"/>
            <a:ext cx="620785" cy="2103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672FE2B-91B0-EC7F-3E58-931EED549BAC}"/>
              </a:ext>
            </a:extLst>
          </p:cNvPr>
          <p:cNvSpPr txBox="1"/>
          <p:nvPr/>
        </p:nvSpPr>
        <p:spPr>
          <a:xfrm>
            <a:off x="7370999" y="5605221"/>
            <a:ext cx="2225964" cy="369332"/>
          </a:xfrm>
          <a:prstGeom prst="rect">
            <a:avLst/>
          </a:prstGeom>
          <a:noFill/>
        </p:spPr>
        <p:txBody>
          <a:bodyPr wrap="square" rtlCol="0">
            <a:spAutoFit/>
          </a:bodyPr>
          <a:lstStyle/>
          <a:p>
            <a:r>
              <a:rPr lang="en-US" dirty="0"/>
              <a:t>MOST SEVERE</a:t>
            </a:r>
          </a:p>
        </p:txBody>
      </p:sp>
      <p:sp>
        <p:nvSpPr>
          <p:cNvPr id="9" name="TextBox 8">
            <a:extLst>
              <a:ext uri="{FF2B5EF4-FFF2-40B4-BE49-F238E27FC236}">
                <a16:creationId xmlns:a16="http://schemas.microsoft.com/office/drawing/2014/main" id="{5EEFED90-9A73-C04D-7EDE-FDA3DBCA0727}"/>
              </a:ext>
            </a:extLst>
          </p:cNvPr>
          <p:cNvSpPr txBox="1"/>
          <p:nvPr/>
        </p:nvSpPr>
        <p:spPr>
          <a:xfrm>
            <a:off x="7435654" y="3115025"/>
            <a:ext cx="2225964" cy="369332"/>
          </a:xfrm>
          <a:prstGeom prst="rect">
            <a:avLst/>
          </a:prstGeom>
          <a:noFill/>
        </p:spPr>
        <p:txBody>
          <a:bodyPr wrap="square" rtlCol="0">
            <a:spAutoFit/>
          </a:bodyPr>
          <a:lstStyle/>
          <a:p>
            <a:r>
              <a:rPr lang="en-US" dirty="0"/>
              <a:t>LEAST SEVERE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a:t>HEAT FATIGUE</a:t>
            </a:r>
          </a:p>
          <a:p>
            <a:pPr marL="0" indent="0">
              <a:buNone/>
            </a:pPr>
            <a:endParaRPr lang="en-US" sz="1800" dirty="0"/>
          </a:p>
          <a:p>
            <a:pPr marL="0" indent="0">
              <a:buNone/>
            </a:pPr>
            <a:r>
              <a:rPr lang="en-US" sz="2400" dirty="0"/>
              <a:t>Under most work conditions, new or replacement workers who are not used to warm work environments (have not been acclimatized) are prone to this ailment.</a:t>
            </a:r>
          </a:p>
          <a:p>
            <a:pPr marL="0" indent="0">
              <a:buNone/>
            </a:pPr>
            <a:r>
              <a:rPr lang="en-US" sz="2400" dirty="0"/>
              <a:t>Symptoms include impaired sensorimotor skills, and impaired mental or vigilant decision-making. Since many landscape workers may be using powerful machinery, what are the potential risks when heat fatigue sets in?</a:t>
            </a:r>
          </a:p>
          <a:p>
            <a:pPr marL="0" indent="0">
              <a:buNone/>
            </a:pPr>
            <a:r>
              <a:rPr lang="en-US" sz="2400" dirty="0"/>
              <a:t>Could the worker make an unsafe choice of taking a short cut, or use the machine carelessly to get the job done quicker?</a:t>
            </a:r>
          </a:p>
          <a:p>
            <a:pPr marL="0" indent="0">
              <a:buNone/>
            </a:pPr>
            <a:endParaRPr dirty="0"/>
          </a:p>
        </p:txBody>
      </p:sp>
      <p:sp>
        <p:nvSpPr>
          <p:cNvPr id="6" name="Title 1">
            <a:extLst>
              <a:ext uri="{FF2B5EF4-FFF2-40B4-BE49-F238E27FC236}">
                <a16:creationId xmlns:a16="http://schemas.microsoft.com/office/drawing/2014/main" id="{626775AF-DA51-61C2-586F-1FC6A522E77A}"/>
              </a:ext>
            </a:extLst>
          </p:cNvPr>
          <p:cNvSpPr txBox="1">
            <a:spLocks/>
          </p:cNvSpPr>
          <p:nvPr/>
        </p:nvSpPr>
        <p:spPr>
          <a:xfrm>
            <a:off x="680884" y="357443"/>
            <a:ext cx="10515600" cy="891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A23F"/>
                </a:solidFill>
                <a:latin typeface="+mj-lt"/>
                <a:ea typeface="+mj-ea"/>
                <a:cs typeface="+mj-cs"/>
              </a:defRPr>
            </a:lvl1pPr>
          </a:lstStyle>
          <a:p>
            <a:r>
              <a:rPr lang="en-US" sz="4000" dirty="0"/>
              <a:t>Heat Illness and Heat Stress Definitions</a:t>
            </a:r>
          </a:p>
        </p:txBody>
      </p:sp>
    </p:spTree>
  </p:cSld>
  <p:clrMapOvr>
    <a:masterClrMapping/>
  </p:clrMapOvr>
</p:sld>
</file>

<file path=ppt/theme/theme1.xml><?xml version="1.0" encoding="utf-8"?>
<a:theme xmlns:a="http://schemas.openxmlformats.org/drawingml/2006/main" name="1_Office Theme">
  <a:themeElements>
    <a:clrScheme name="Custom 7">
      <a:dk1>
        <a:srgbClr val="75787B"/>
      </a:dk1>
      <a:lt1>
        <a:srgbClr val="FFFFFF"/>
      </a:lt1>
      <a:dk2>
        <a:srgbClr val="A5A5A5"/>
      </a:dk2>
      <a:lt2>
        <a:srgbClr val="E7E6E6"/>
      </a:lt2>
      <a:accent1>
        <a:srgbClr val="48A23F"/>
      </a:accent1>
      <a:accent2>
        <a:srgbClr val="ED7D31"/>
      </a:accent2>
      <a:accent3>
        <a:srgbClr val="A5A5A5"/>
      </a:accent3>
      <a:accent4>
        <a:srgbClr val="FFC000"/>
      </a:accent4>
      <a:accent5>
        <a:srgbClr val="000000"/>
      </a:accent5>
      <a:accent6>
        <a:srgbClr val="000000"/>
      </a:accent6>
      <a:hlink>
        <a:srgbClr val="48A23F"/>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5958509b-a2b5-4631-959a-79b527b1eb68" xsi:nil="true"/>
    <lcf76f155ced4ddcb4097134ff3c332f xmlns="5958509b-a2b5-4631-959a-79b527b1eb68">
      <Terms xmlns="http://schemas.microsoft.com/office/infopath/2007/PartnerControls"/>
    </lcf76f155ced4ddcb4097134ff3c332f>
    <TaxCatchAll xmlns="2efe62d0-0a15-4057-9798-173e259cb1af" xsi:nil="true"/>
    <image xmlns="5958509b-a2b5-4631-959a-79b527b1eb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0CB0E015DF314898F97173D32ECDA8" ma:contentTypeVersion="24" ma:contentTypeDescription="Create a new document." ma:contentTypeScope="" ma:versionID="b3fe842a2607bff5b0005c71a7d81d5f">
  <xsd:schema xmlns:xsd="http://www.w3.org/2001/XMLSchema" xmlns:xs="http://www.w3.org/2001/XMLSchema" xmlns:p="http://schemas.microsoft.com/office/2006/metadata/properties" xmlns:ns2="2efe62d0-0a15-4057-9798-173e259cb1af" xmlns:ns3="5958509b-a2b5-4631-959a-79b527b1eb68" targetNamespace="http://schemas.microsoft.com/office/2006/metadata/properties" ma:root="true" ma:fieldsID="c0e6ab6957085b3408aa582110ada35b" ns2:_="" ns3:_="">
    <xsd:import namespace="2efe62d0-0a15-4057-9798-173e259cb1af"/>
    <xsd:import namespace="5958509b-a2b5-4631-959a-79b527b1eb6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e62d0-0a15-4057-9798-173e259cb1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33d1f1fe-5768-4b33-bd32-e7b250f17192}" ma:internalName="TaxCatchAll" ma:showField="CatchAllData" ma:web="2efe62d0-0a15-4057-9798-173e259cb1a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58509b-a2b5-4631-959a-79b527b1eb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_Flow_SignoffStatus" ma:index="18" nillable="true" ma:displayName="Sign-off status" ma:internalName="_x0024_Resources_x003a_core_x002c_Signoff_Status_x003b_">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01519a3-e1d8-4af0-9279-665a2c0825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image" ma:index="30"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ED4BB-4365-44C3-8195-2EF77005E512}">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5958509b-a2b5-4631-959a-79b527b1eb68"/>
    <ds:schemaRef ds:uri="http://purl.org/dc/dcmitype/"/>
    <ds:schemaRef ds:uri="2efe62d0-0a15-4057-9798-173e259cb1af"/>
    <ds:schemaRef ds:uri="http://schemas.microsoft.com/office/infopath/2007/PartnerControls"/>
  </ds:schemaRefs>
</ds:datastoreItem>
</file>

<file path=customXml/itemProps2.xml><?xml version="1.0" encoding="utf-8"?>
<ds:datastoreItem xmlns:ds="http://schemas.openxmlformats.org/officeDocument/2006/customXml" ds:itemID="{0C3D5223-ABED-48CE-87E9-9A0DE5395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e62d0-0a15-4057-9798-173e259cb1af"/>
    <ds:schemaRef ds:uri="5958509b-a2b5-4631-959a-79b527b1eb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83DE6-0961-4170-B165-09D5137EAC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883</TotalTime>
  <Words>2631</Words>
  <Application>Microsoft Office PowerPoint</Application>
  <PresentationFormat>Widescreen</PresentationFormat>
  <Paragraphs>285</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Trebuchet MS</vt:lpstr>
      <vt:lpstr>1_Office Theme</vt:lpstr>
      <vt:lpstr>Prepared by: Dr. Sam Steel, NALP Safety Advisor Updated June 2026  </vt:lpstr>
      <vt:lpstr>PowerPoint Presentation</vt:lpstr>
      <vt:lpstr>Heat Stress Among Landscape Workers </vt:lpstr>
      <vt:lpstr> </vt:lpstr>
      <vt:lpstr>Heat Illness and Heat Stress Definitions </vt:lpstr>
      <vt:lpstr>Heat Illness and Heat Stress Definitions</vt:lpstr>
      <vt:lpstr>Heat Illness and Heat Stress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 for treating heat stress conditions</vt:lpstr>
      <vt:lpstr>Non-Exertional Heat Stroke</vt:lpstr>
      <vt:lpstr>Exertional Heat Stroke</vt:lpstr>
      <vt:lpstr>Comparing Hypothermia v. Hyperthermia</vt:lpstr>
      <vt:lpstr>OSHA Heat Stress – Related Standards</vt:lpstr>
      <vt:lpstr>OSHA Heat Stress – Related Standards</vt:lpstr>
      <vt:lpstr>EPA Worker Protection Standard</vt:lpstr>
      <vt:lpstr>Tools for predicting the onset of heat stress</vt:lpstr>
      <vt:lpstr>Weather conditions causing heat stress</vt:lpstr>
      <vt:lpstr>Other contributing factors to occupational heat stress</vt:lpstr>
      <vt:lpstr>Other contributing factors to occupational heat stress</vt:lpstr>
      <vt:lpstr>Other contributing factors to occupational heat stress</vt:lpstr>
      <vt:lpstr>Preventing heat stress among your employees</vt:lpstr>
      <vt:lpstr>Things to remember</vt:lpstr>
      <vt:lpstr>Additional References on Heat Stress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Stryker</dc:creator>
  <cp:lastModifiedBy>Amy Easterday</cp:lastModifiedBy>
  <cp:revision>23</cp:revision>
  <dcterms:created xsi:type="dcterms:W3CDTF">2021-01-08T13:05:30Z</dcterms:created>
  <dcterms:modified xsi:type="dcterms:W3CDTF">2026-06-29T15:06:13Z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0x010100420CB0E015DF314898F97173D32ECDA8</vt:lpwstr>
  </property>
  <property fmtid="{D5CDD505-2E9C-101B-9397-08002B2CF9AE}" pid="3" name="MediaServiceImageTags">
    <vt:lpwstr/>
  </property>
</Properties>
</file>